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7" r:id="rId2"/>
    <p:sldId id="443" r:id="rId3"/>
    <p:sldId id="429" r:id="rId4"/>
    <p:sldId id="424" r:id="rId5"/>
    <p:sldId id="398" r:id="rId6"/>
    <p:sldId id="399" r:id="rId7"/>
    <p:sldId id="402" r:id="rId8"/>
    <p:sldId id="401" r:id="rId9"/>
    <p:sldId id="441" r:id="rId10"/>
    <p:sldId id="403" r:id="rId11"/>
    <p:sldId id="404" r:id="rId12"/>
    <p:sldId id="405" r:id="rId13"/>
    <p:sldId id="407" r:id="rId14"/>
    <p:sldId id="408" r:id="rId15"/>
    <p:sldId id="406" r:id="rId16"/>
    <p:sldId id="409" r:id="rId17"/>
    <p:sldId id="416" r:id="rId18"/>
    <p:sldId id="431" r:id="rId19"/>
    <p:sldId id="440" r:id="rId20"/>
    <p:sldId id="432" r:id="rId21"/>
    <p:sldId id="433" r:id="rId22"/>
    <p:sldId id="434" r:id="rId23"/>
    <p:sldId id="435" r:id="rId24"/>
    <p:sldId id="436" r:id="rId25"/>
    <p:sldId id="437" r:id="rId26"/>
    <p:sldId id="438" r:id="rId27"/>
    <p:sldId id="439" r:id="rId28"/>
    <p:sldId id="44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317"/>
    <a:srgbClr val="FF6666"/>
    <a:srgbClr val="CAB82C"/>
    <a:srgbClr val="005800"/>
    <a:srgbClr val="004D00"/>
    <a:srgbClr val="003D00"/>
    <a:srgbClr val="E2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autoAdjust="0"/>
    <p:restoredTop sz="79792" autoAdjust="0"/>
  </p:normalViewPr>
  <p:slideViewPr>
    <p:cSldViewPr snapToGrid="0" snapToObjects="1">
      <p:cViewPr varScale="1">
        <p:scale>
          <a:sx n="92" d="100"/>
          <a:sy n="92" d="100"/>
        </p:scale>
        <p:origin x="253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81" d="100"/>
          <a:sy n="81" d="100"/>
        </p:scale>
        <p:origin x="338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0" y="8685213"/>
            <a:ext cx="2971800" cy="272520"/>
          </a:xfrm>
          <a:prstGeom prst="rect">
            <a:avLst/>
          </a:prstGeom>
        </p:spPr>
        <p:txBody>
          <a:bodyPr vert="horz" lIns="91440" tIns="45720" rIns="91440" bIns="45720" rtlCol="0"/>
          <a:lstStyle>
            <a:lvl1pPr algn="r">
              <a:defRPr sz="1200"/>
            </a:lvl1pPr>
          </a:lstStyle>
          <a:p>
            <a:pPr algn="l"/>
            <a:r>
              <a:rPr lang="en-US" sz="1100" b="1" i="1" dirty="0"/>
              <a:t>2017.03.03  (PC)</a:t>
            </a:r>
          </a:p>
        </p:txBody>
      </p:sp>
      <p:sp>
        <p:nvSpPr>
          <p:cNvPr id="5" name="Slide Number Placeholder 4"/>
          <p:cNvSpPr>
            <a:spLocks noGrp="1"/>
          </p:cNvSpPr>
          <p:nvPr>
            <p:ph type="sldNum" sz="quarter" idx="3"/>
          </p:nvPr>
        </p:nvSpPr>
        <p:spPr>
          <a:xfrm>
            <a:off x="3884613" y="8685213"/>
            <a:ext cx="2971800" cy="272520"/>
          </a:xfrm>
          <a:prstGeom prst="rect">
            <a:avLst/>
          </a:prstGeom>
        </p:spPr>
        <p:txBody>
          <a:bodyPr vert="horz" lIns="91440" tIns="45720" rIns="91440" bIns="45720" rtlCol="0" anchor="t"/>
          <a:lstStyle>
            <a:lvl1pPr algn="r">
              <a:defRPr sz="1200"/>
            </a:lvl1pPr>
          </a:lstStyle>
          <a:p>
            <a:fld id="{352C46F4-6649-B443-BE4A-4E9E8988DD19}" type="slidenum">
              <a:rPr lang="en-US" sz="1600" b="1" i="1" smtClean="0"/>
              <a:t>‹#›</a:t>
            </a:fld>
            <a:endParaRPr lang="en-US" sz="1600" b="1" i="1" dirty="0"/>
          </a:p>
        </p:txBody>
      </p:sp>
      <p:cxnSp>
        <p:nvCxnSpPr>
          <p:cNvPr id="8" name="Straight Connector 7"/>
          <p:cNvCxnSpPr/>
          <p:nvPr/>
        </p:nvCxnSpPr>
        <p:spPr>
          <a:xfrm>
            <a:off x="0" y="8685213"/>
            <a:ext cx="6858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Header Placeholder 1"/>
          <p:cNvSpPr>
            <a:spLocks noGrp="1"/>
          </p:cNvSpPr>
          <p:nvPr>
            <p:ph type="hdr" sz="quarter"/>
          </p:nvPr>
        </p:nvSpPr>
        <p:spPr>
          <a:xfrm>
            <a:off x="975232" y="180152"/>
            <a:ext cx="4745534" cy="522584"/>
          </a:xfrm>
          <a:prstGeom prst="rect">
            <a:avLst/>
          </a:prstGeom>
          <a:ln>
            <a:noFill/>
          </a:ln>
        </p:spPr>
        <p:txBody>
          <a:bodyPr vert="horz" lIns="92757" tIns="46378" rIns="92757" bIns="46378" rtlCol="0" anchor="t"/>
          <a:lstStyle>
            <a:lvl1pPr algn="l">
              <a:defRPr sz="1200"/>
            </a:lvl1pPr>
          </a:lstStyle>
          <a:p>
            <a:pPr algn="ctr"/>
            <a:r>
              <a:rPr lang="en-US" sz="1800" b="1" i="1" dirty="0">
                <a:solidFill>
                  <a:schemeClr val="tx2"/>
                </a:solidFill>
              </a:rPr>
              <a:t>Hockey Canada – Initiation Program</a:t>
            </a:r>
          </a:p>
          <a:p>
            <a:pPr algn="ctr"/>
            <a:r>
              <a:rPr lang="en-US" sz="1400" b="1" i="1" dirty="0">
                <a:solidFill>
                  <a:srgbClr val="800000"/>
                </a:solidFill>
              </a:rPr>
              <a:t>Messengers’  Program - Handout</a:t>
            </a:r>
          </a:p>
        </p:txBody>
      </p:sp>
      <p:cxnSp>
        <p:nvCxnSpPr>
          <p:cNvPr id="10" name="Straight Connector 9"/>
          <p:cNvCxnSpPr/>
          <p:nvPr/>
        </p:nvCxnSpPr>
        <p:spPr>
          <a:xfrm>
            <a:off x="199920" y="778662"/>
            <a:ext cx="6350372" cy="0"/>
          </a:xfrm>
          <a:prstGeom prst="line">
            <a:avLst/>
          </a:prstGeom>
          <a:ln w="12700" cmpd="sng"/>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52320" y="813472"/>
            <a:ext cx="6350372" cy="0"/>
          </a:xfrm>
          <a:prstGeom prst="line">
            <a:avLst/>
          </a:prstGeom>
          <a:ln w="12700" cmpd="sng">
            <a:solidFill>
              <a:srgbClr val="C00000"/>
            </a:solidFill>
          </a:ln>
        </p:spPr>
        <p:style>
          <a:lnRef idx="2">
            <a:schemeClr val="dk1"/>
          </a:lnRef>
          <a:fillRef idx="0">
            <a:schemeClr val="dk1"/>
          </a:fillRef>
          <a:effectRef idx="1">
            <a:schemeClr val="dk1"/>
          </a:effectRef>
          <a:fontRef idx="minor">
            <a:schemeClr val="tx1"/>
          </a:fontRef>
        </p:style>
      </p:cxnSp>
      <p:pic>
        <p:nvPicPr>
          <p:cNvPr id="13" name="Picture 12" descr="CHA_2clr.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921" y="102519"/>
            <a:ext cx="646794" cy="614775"/>
          </a:xfrm>
          <a:prstGeom prst="rect">
            <a:avLst/>
          </a:prstGeom>
        </p:spPr>
      </p:pic>
      <p:grpSp>
        <p:nvGrpSpPr>
          <p:cNvPr id="12" name="Group 11"/>
          <p:cNvGrpSpPr/>
          <p:nvPr/>
        </p:nvGrpSpPr>
        <p:grpSpPr>
          <a:xfrm>
            <a:off x="5778385" y="42045"/>
            <a:ext cx="964619" cy="676143"/>
            <a:chOff x="1247578" y="2781497"/>
            <a:chExt cx="1393072" cy="1156632"/>
          </a:xfrm>
        </p:grpSpPr>
        <p:sp>
          <p:nvSpPr>
            <p:cNvPr id="15" name="Subtitle 2"/>
            <p:cNvSpPr txBox="1">
              <a:spLocks/>
            </p:cNvSpPr>
            <p:nvPr/>
          </p:nvSpPr>
          <p:spPr>
            <a:xfrm>
              <a:off x="1247578" y="2872730"/>
              <a:ext cx="1393072" cy="96461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i="1" dirty="0">
                  <a:solidFill>
                    <a:schemeClr val="tx1">
                      <a:lumMod val="50000"/>
                      <a:lumOff val="50000"/>
                    </a:schemeClr>
                  </a:solidFill>
                </a:rPr>
                <a:t>Branch Logo</a:t>
              </a:r>
            </a:p>
          </p:txBody>
        </p:sp>
        <p:sp>
          <p:nvSpPr>
            <p:cNvPr id="16" name="Rectangle 15"/>
            <p:cNvSpPr/>
            <p:nvPr/>
          </p:nvSpPr>
          <p:spPr>
            <a:xfrm>
              <a:off x="1310245" y="2781497"/>
              <a:ext cx="1249773" cy="11566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50000"/>
                    <a:lumOff val="50000"/>
                  </a:schemeClr>
                </a:solidFill>
              </a:endParaRPr>
            </a:p>
          </p:txBody>
        </p:sp>
      </p:grpSp>
    </p:spTree>
    <p:extLst>
      <p:ext uri="{BB962C8B-B14F-4D97-AF65-F5344CB8AC3E}">
        <p14:creationId xmlns:p14="http://schemas.microsoft.com/office/powerpoint/2010/main" val="3118770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447E0-EAF1-C44A-BC11-F52AEBD18240}" type="datetimeFigureOut">
              <a:rPr lang="en-US" smtClean="0"/>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DE0AC-321F-1746-B732-CDEEC6370E9C}" type="slidenum">
              <a:rPr lang="en-US" smtClean="0"/>
              <a:t>‹#›</a:t>
            </a:fld>
            <a:endParaRPr lang="en-US"/>
          </a:p>
        </p:txBody>
      </p:sp>
    </p:spTree>
    <p:extLst>
      <p:ext uri="{BB962C8B-B14F-4D97-AF65-F5344CB8AC3E}">
        <p14:creationId xmlns:p14="http://schemas.microsoft.com/office/powerpoint/2010/main" val="14277323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 -Advanced 1 Presentation</a:t>
            </a:r>
          </a:p>
        </p:txBody>
      </p:sp>
      <p:sp>
        <p:nvSpPr>
          <p:cNvPr id="5" name="Rectangle 3"/>
          <p:cNvSpPr>
            <a:spLocks noGrp="1" noChangeArrowheads="1"/>
          </p:cNvSpPr>
          <p:nvPr>
            <p:ph type="dt" idx="1"/>
          </p:nvPr>
        </p:nvSpPr>
        <p:spPr>
          <a:ln/>
        </p:spPr>
        <p:txBody>
          <a:bodyPr/>
          <a:lstStyle/>
          <a:p>
            <a:r>
              <a:rPr lang="en-US"/>
              <a:t>July 1, 1999</a:t>
            </a:r>
          </a:p>
        </p:txBody>
      </p:sp>
      <p:sp>
        <p:nvSpPr>
          <p:cNvPr id="6" name="Rectangle 6"/>
          <p:cNvSpPr>
            <a:spLocks noGrp="1" noChangeArrowheads="1"/>
          </p:cNvSpPr>
          <p:nvPr>
            <p:ph type="ftr" sz="quarter" idx="4"/>
          </p:nvPr>
        </p:nvSpPr>
        <p:spPr>
          <a:ln/>
        </p:spPr>
        <p:txBody>
          <a:bodyPr/>
          <a:lstStyle/>
          <a:p>
            <a:r>
              <a:rPr lang="en-US"/>
              <a:t>Managing The Coaching Environment</a:t>
            </a:r>
          </a:p>
        </p:txBody>
      </p:sp>
      <p:sp>
        <p:nvSpPr>
          <p:cNvPr id="7" name="Rectangle 7"/>
          <p:cNvSpPr>
            <a:spLocks noGrp="1" noChangeArrowheads="1"/>
          </p:cNvSpPr>
          <p:nvPr>
            <p:ph type="sldNum" sz="quarter" idx="5"/>
          </p:nvPr>
        </p:nvSpPr>
        <p:spPr>
          <a:ln/>
        </p:spPr>
        <p:txBody>
          <a:bodyPr/>
          <a:lstStyle/>
          <a:p>
            <a:fld id="{4CC4847F-841B-2A4E-A5E3-AD81D79802A8}" type="slidenum">
              <a:rPr lang="en-US"/>
              <a:pPr/>
              <a:t>3</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088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are the GATEKEEPERS</a:t>
            </a:r>
          </a:p>
        </p:txBody>
      </p:sp>
      <p:sp>
        <p:nvSpPr>
          <p:cNvPr id="4" name="Slide Number Placeholder 3"/>
          <p:cNvSpPr>
            <a:spLocks noGrp="1"/>
          </p:cNvSpPr>
          <p:nvPr>
            <p:ph type="sldNum" sz="quarter" idx="10"/>
          </p:nvPr>
        </p:nvSpPr>
        <p:spPr/>
        <p:txBody>
          <a:bodyPr/>
          <a:lstStyle/>
          <a:p>
            <a:fld id="{62054510-616A-F649-AAEC-1772818E4426}" type="slidenum">
              <a:rPr lang="en-US" smtClean="0"/>
              <a:t>17</a:t>
            </a:fld>
            <a:endParaRPr lang="en-US" dirty="0"/>
          </a:p>
        </p:txBody>
      </p:sp>
    </p:spTree>
    <p:extLst>
      <p:ext uri="{BB962C8B-B14F-4D97-AF65-F5344CB8AC3E}">
        <p14:creationId xmlns:p14="http://schemas.microsoft.com/office/powerpoint/2010/main" val="527970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6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282240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79044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513980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40702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939684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16970" y="6306868"/>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3C6FE9E3-59EF-3048-8248-7234B947BADA}" type="slidenum">
              <a:rPr lang="en-US" smtClean="0"/>
              <a:pPr/>
              <a:t>‹#›</a:t>
            </a:fld>
            <a:endParaRPr lang="en-US"/>
          </a:p>
        </p:txBody>
      </p:sp>
    </p:spTree>
    <p:extLst>
      <p:ext uri="{BB962C8B-B14F-4D97-AF65-F5344CB8AC3E}">
        <p14:creationId xmlns:p14="http://schemas.microsoft.com/office/powerpoint/2010/main" val="853734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1319776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41232190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676058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1085414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630220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321682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87074" y="6306868"/>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6306868"/>
            <a:ext cx="2133600" cy="365125"/>
          </a:xfrm>
          <a:prstGeom prst="rect">
            <a:avLst/>
          </a:prstGeom>
        </p:spPr>
        <p:txBody>
          <a:bodyPr vert="horz" lIns="91440" tIns="45720" rIns="91440" bIns="45720" rtlCol="0" anchor="ctr"/>
          <a:lstStyle>
            <a:lvl1pPr algn="r">
              <a:defRPr sz="2000" b="1" i="1">
                <a:solidFill>
                  <a:srgbClr val="FFFFFF"/>
                </a:solidFill>
              </a:defRPr>
            </a:lvl1pPr>
          </a:lstStyle>
          <a:p>
            <a:fld id="{11F89F8B-B084-0A44-9ACF-527D6EFCCEF0}" type="slidenum">
              <a:rPr lang="en-US" smtClean="0"/>
              <a:pPr/>
              <a:t>‹#›</a:t>
            </a:fld>
            <a:endParaRPr lang="en-US" dirty="0"/>
          </a:p>
        </p:txBody>
      </p:sp>
    </p:spTree>
    <p:extLst>
      <p:ext uri="{BB962C8B-B14F-4D97-AF65-F5344CB8AC3E}">
        <p14:creationId xmlns:p14="http://schemas.microsoft.com/office/powerpoint/2010/main" val="173802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hf hdr="0" ftr="0" dt="0"/>
  <p:txStyles>
    <p:titleStyle>
      <a:lvl1pPr algn="ctr" defTabSz="457200" rtl="0" eaLnBrk="1" latinLnBrk="0" hangingPunct="1">
        <a:spcBef>
          <a:spcPct val="0"/>
        </a:spcBef>
        <a:buNone/>
        <a:defRPr sz="4400" b="1" i="0" kern="1200">
          <a:solidFill>
            <a:srgbClr val="E2020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233" y="995440"/>
            <a:ext cx="8398040" cy="875618"/>
          </a:xfrm>
        </p:spPr>
        <p:txBody>
          <a:bodyPr>
            <a:noAutofit/>
          </a:bodyPr>
          <a:lstStyle/>
          <a:p>
            <a:r>
              <a:rPr lang="en-US" sz="2800" dirty="0"/>
              <a:t>HEO </a:t>
            </a:r>
            <a:br>
              <a:rPr lang="en-US" sz="2800" dirty="0"/>
            </a:br>
            <a:r>
              <a:rPr lang="en-US" sz="2800" dirty="0"/>
              <a:t>Novice Programming </a:t>
            </a:r>
            <a:r>
              <a:rPr lang="en-US" sz="2800" dirty="0" smtClean="0"/>
              <a:t>2019-2020</a:t>
            </a:r>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395281" y="4038947"/>
            <a:ext cx="3619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201" y="1871058"/>
            <a:ext cx="3026638" cy="2327909"/>
          </a:xfrm>
          <a:prstGeom prst="rect">
            <a:avLst/>
          </a:prstGeom>
        </p:spPr>
      </p:pic>
      <p:pic>
        <p:nvPicPr>
          <p:cNvPr id="6" name="Picture 5">
            <a:extLst>
              <a:ext uri="{FF2B5EF4-FFF2-40B4-BE49-F238E27FC236}">
                <a16:creationId xmlns:a16="http://schemas.microsoft.com/office/drawing/2014/main" id="{663B8E55-AE42-6846-82DC-0C84EE99B56F}"/>
              </a:ext>
            </a:extLst>
          </p:cNvPr>
          <p:cNvPicPr>
            <a:picLocks noChangeAspect="1"/>
          </p:cNvPicPr>
          <p:nvPr/>
        </p:nvPicPr>
        <p:blipFill rotWithShape="1">
          <a:blip r:embed="rId4"/>
          <a:srcRect l="-17875" r="-17875"/>
          <a:stretch/>
        </p:blipFill>
        <p:spPr>
          <a:xfrm>
            <a:off x="4290568" y="1814716"/>
            <a:ext cx="3895344" cy="2133600"/>
          </a:xfrm>
          <a:prstGeom prst="rect">
            <a:avLst/>
          </a:prstGeom>
        </p:spPr>
      </p:pic>
    </p:spTree>
    <p:extLst>
      <p:ext uri="{BB962C8B-B14F-4D97-AF65-F5344CB8AC3E}">
        <p14:creationId xmlns:p14="http://schemas.microsoft.com/office/powerpoint/2010/main" val="160145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10</a:t>
            </a:fld>
            <a:endParaRPr lang="en-US"/>
          </a:p>
        </p:txBody>
      </p:sp>
      <p:grpSp>
        <p:nvGrpSpPr>
          <p:cNvPr id="14" name="Group 13"/>
          <p:cNvGrpSpPr/>
          <p:nvPr/>
        </p:nvGrpSpPr>
        <p:grpSpPr>
          <a:xfrm>
            <a:off x="220132" y="322492"/>
            <a:ext cx="8770166" cy="1267926"/>
            <a:chOff x="220132" y="4897852"/>
            <a:chExt cx="8770166" cy="1267926"/>
          </a:xfrm>
        </p:grpSpPr>
        <p:sp>
          <p:nvSpPr>
            <p:cNvPr id="10" name="Rectangle 9"/>
            <p:cNvSpPr/>
            <p:nvPr/>
          </p:nvSpPr>
          <p:spPr>
            <a:xfrm>
              <a:off x="1088510" y="4897852"/>
              <a:ext cx="7095482" cy="124965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220132" y="4897852"/>
              <a:ext cx="8770166" cy="12679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400" b="1" i="1" dirty="0">
                  <a:solidFill>
                    <a:srgbClr val="800000"/>
                  </a:solidFill>
                  <a:latin typeface="+mj-lt"/>
                  <a:cs typeface="Apple Casual"/>
                </a:rPr>
                <a:t>Why change to Half Ice?</a:t>
              </a:r>
              <a:endParaRPr lang="en-CA" sz="4000" b="1" i="1" dirty="0">
                <a:solidFill>
                  <a:schemeClr val="tx1">
                    <a:lumMod val="95000"/>
                    <a:lumOff val="5000"/>
                  </a:schemeClr>
                </a:solidFill>
                <a:latin typeface="+mj-lt"/>
                <a:cs typeface="Apple Casual"/>
              </a:endParaRPr>
            </a:p>
            <a:p>
              <a:endParaRPr lang="en-US" i="1" dirty="0">
                <a:latin typeface="+mj-lt"/>
              </a:endParaRPr>
            </a:p>
          </p:txBody>
        </p:sp>
      </p:grpSp>
      <p:sp>
        <p:nvSpPr>
          <p:cNvPr id="3" name="Rectangle 2">
            <a:extLst>
              <a:ext uri="{FF2B5EF4-FFF2-40B4-BE49-F238E27FC236}">
                <a16:creationId xmlns:a16="http://schemas.microsoft.com/office/drawing/2014/main" id="{3B8D8FCD-60AB-8B4D-8E62-984D4C6C6B33}"/>
              </a:ext>
            </a:extLst>
          </p:cNvPr>
          <p:cNvSpPr/>
          <p:nvPr/>
        </p:nvSpPr>
        <p:spPr>
          <a:xfrm>
            <a:off x="1088510" y="2153920"/>
            <a:ext cx="6694050" cy="1503680"/>
          </a:xfrm>
          <a:prstGeom prst="rect">
            <a:avLst/>
          </a:prstGeom>
        </p:spPr>
        <p:txBody>
          <a:bodyPr wrap="square">
            <a:spAutoFit/>
          </a:bodyPr>
          <a:lstStyle/>
          <a:p>
            <a:pPr>
              <a:buFont typeface="+mj-lt"/>
              <a:buAutoNum type="arabicPeriod"/>
            </a:pPr>
            <a:r>
              <a:rPr lang="en-CA" b="1" i="1" dirty="0">
                <a:latin typeface="Calibri" panose="020F0502020204030204" pitchFamily="34" charset="0"/>
              </a:rPr>
              <a:t>“Scaling down is important and the research shows that when children are more actively engaged, they touch the puck more often, have the puck on their stick longer, and are interacting with one another to a greater extent.” </a:t>
            </a:r>
            <a:r>
              <a:rPr lang="en-CA" b="1" i="1" dirty="0">
                <a:solidFill>
                  <a:srgbClr val="BF0000"/>
                </a:solidFill>
                <a:latin typeface="Calibri" panose="020F0502020204030204" pitchFamily="34" charset="0"/>
              </a:rPr>
              <a:t>Dr. Stephen Norris, Consultant to Hockey Canada </a:t>
            </a:r>
            <a:endParaRPr lang="en-CA" dirty="0">
              <a:effectLst/>
            </a:endParaRPr>
          </a:p>
        </p:txBody>
      </p:sp>
      <p:sp>
        <p:nvSpPr>
          <p:cNvPr id="4" name="Rectangle 3">
            <a:extLst>
              <a:ext uri="{FF2B5EF4-FFF2-40B4-BE49-F238E27FC236}">
                <a16:creationId xmlns:a16="http://schemas.microsoft.com/office/drawing/2014/main" id="{6B29981B-B8DE-8B4B-B187-909D1F86FE75}"/>
              </a:ext>
            </a:extLst>
          </p:cNvPr>
          <p:cNvSpPr/>
          <p:nvPr/>
        </p:nvSpPr>
        <p:spPr>
          <a:xfrm>
            <a:off x="1088510" y="3799840"/>
            <a:ext cx="6856610" cy="923330"/>
          </a:xfrm>
          <a:prstGeom prst="rect">
            <a:avLst/>
          </a:prstGeom>
        </p:spPr>
        <p:txBody>
          <a:bodyPr wrap="square">
            <a:spAutoFit/>
          </a:bodyPr>
          <a:lstStyle/>
          <a:p>
            <a:r>
              <a:rPr lang="en-CA" b="1" i="1" dirty="0">
                <a:latin typeface="Calibri" panose="020F0502020204030204" pitchFamily="34" charset="0"/>
              </a:rPr>
              <a:t>“You have to be able to make plays in pretty small areas. The more you practice in small spaces the better off you are.”</a:t>
            </a:r>
            <a:br>
              <a:rPr lang="en-CA" b="1" i="1" dirty="0">
                <a:latin typeface="Calibri" panose="020F0502020204030204" pitchFamily="34" charset="0"/>
              </a:rPr>
            </a:br>
            <a:r>
              <a:rPr lang="en-CA" b="1" i="1" dirty="0">
                <a:solidFill>
                  <a:srgbClr val="BF0000"/>
                </a:solidFill>
                <a:latin typeface="Calibri" panose="020F0502020204030204" pitchFamily="34" charset="0"/>
              </a:rPr>
              <a:t>Sidney Crosby, Canada’s National Men’s Team </a:t>
            </a:r>
            <a:endParaRPr lang="en-CA" dirty="0"/>
          </a:p>
        </p:txBody>
      </p:sp>
    </p:spTree>
    <p:extLst>
      <p:ext uri="{BB962C8B-B14F-4D97-AF65-F5344CB8AC3E}">
        <p14:creationId xmlns:p14="http://schemas.microsoft.com/office/powerpoint/2010/main" val="2971641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11</a:t>
            </a:fld>
            <a:endParaRPr lang="en-US"/>
          </a:p>
        </p:txBody>
      </p:sp>
      <p:pic>
        <p:nvPicPr>
          <p:cNvPr id="8" name="Picture 7"/>
          <p:cNvPicPr>
            <a:picLocks noChangeAspect="1"/>
          </p:cNvPicPr>
          <p:nvPr/>
        </p:nvPicPr>
        <p:blipFill rotWithShape="1">
          <a:blip r:embed="rId2" cstate="email">
            <a:lum bright="70000" contrast="-70000"/>
            <a:extLst>
              <a:ext uri="{28A0092B-C50C-407E-A947-70E740481C1C}">
                <a14:useLocalDpi xmlns:a14="http://schemas.microsoft.com/office/drawing/2010/main"/>
              </a:ext>
            </a:extLst>
          </a:blip>
          <a:srcRect b="-329"/>
          <a:stretch/>
        </p:blipFill>
        <p:spPr>
          <a:xfrm>
            <a:off x="9025595" y="0"/>
            <a:ext cx="118406" cy="80624"/>
          </a:xfrm>
          <a:prstGeom prst="rect">
            <a:avLst/>
          </a:prstGeom>
        </p:spPr>
      </p:pic>
      <p:sp>
        <p:nvSpPr>
          <p:cNvPr id="3" name="Rectangle 2"/>
          <p:cNvSpPr/>
          <p:nvPr/>
        </p:nvSpPr>
        <p:spPr>
          <a:xfrm>
            <a:off x="1307125" y="1655905"/>
            <a:ext cx="6148074" cy="4051309"/>
          </a:xfrm>
          <a:prstGeom prst="rect">
            <a:avLst/>
          </a:prstGeom>
          <a:solidFill>
            <a:srgbClr val="FFFFFF"/>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087711" y="231792"/>
            <a:ext cx="7036610" cy="12093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buSzPct val="60000"/>
            </a:pPr>
            <a:r>
              <a:rPr lang="en-CA" sz="4200" b="1" i="1" dirty="0">
                <a:solidFill>
                  <a:srgbClr val="800000"/>
                </a:solidFill>
                <a:latin typeface="+mj-lt"/>
                <a:cs typeface="Apple Casual"/>
              </a:rPr>
              <a:t>Body Contact and Puck Battles</a:t>
            </a:r>
          </a:p>
          <a:p>
            <a:pPr algn="l"/>
            <a:endParaRPr lang="en-US" sz="4200" i="1" dirty="0">
              <a:latin typeface="+mj-lt"/>
            </a:endParaRPr>
          </a:p>
        </p:txBody>
      </p:sp>
      <p:sp>
        <p:nvSpPr>
          <p:cNvPr id="4" name="Rectangle 3"/>
          <p:cNvSpPr/>
          <p:nvPr/>
        </p:nvSpPr>
        <p:spPr>
          <a:xfrm>
            <a:off x="2318127" y="3890063"/>
            <a:ext cx="1935131" cy="907010"/>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4970070" y="2962898"/>
            <a:ext cx="1935132" cy="1834175"/>
            <a:chOff x="4970070" y="2962898"/>
            <a:chExt cx="1935132" cy="1834175"/>
          </a:xfrm>
        </p:grpSpPr>
        <p:sp>
          <p:nvSpPr>
            <p:cNvPr id="9" name="Rectangle 8"/>
            <p:cNvSpPr/>
            <p:nvPr/>
          </p:nvSpPr>
          <p:spPr>
            <a:xfrm>
              <a:off x="4970071" y="2962898"/>
              <a:ext cx="1935131" cy="1834175"/>
            </a:xfrm>
            <a:prstGeom prst="rect">
              <a:avLst/>
            </a:prstGeom>
            <a:solidFill>
              <a:srgbClr val="003D00"/>
            </a:solidFill>
            <a:ln>
              <a:solidFill>
                <a:srgbClr val="003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70070" y="3244334"/>
              <a:ext cx="1935132" cy="523220"/>
            </a:xfrm>
            <a:prstGeom prst="rect">
              <a:avLst/>
            </a:prstGeom>
          </p:spPr>
          <p:txBody>
            <a:bodyPr wrap="square">
              <a:spAutoFit/>
            </a:bodyPr>
            <a:lstStyle/>
            <a:p>
              <a:pPr algn="ctr"/>
              <a:r>
                <a:rPr lang="en-CA" sz="2800" b="1" i="1" dirty="0">
                  <a:solidFill>
                    <a:schemeClr val="bg1"/>
                  </a:solidFill>
                  <a:cs typeface="Apple Casual"/>
                </a:rPr>
                <a:t>2 X Greater</a:t>
              </a:r>
              <a:endParaRPr lang="en-US" sz="2800" dirty="0">
                <a:solidFill>
                  <a:schemeClr val="bg1"/>
                </a:solidFill>
              </a:endParaRPr>
            </a:p>
          </p:txBody>
        </p:sp>
      </p:grpSp>
      <p:cxnSp>
        <p:nvCxnSpPr>
          <p:cNvPr id="11" name="Straight Connector 10"/>
          <p:cNvCxnSpPr/>
          <p:nvPr/>
        </p:nvCxnSpPr>
        <p:spPr>
          <a:xfrm>
            <a:off x="1955289" y="4797073"/>
            <a:ext cx="530145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955289" y="2035733"/>
            <a:ext cx="0" cy="2772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318126" y="4797073"/>
            <a:ext cx="1935132" cy="523220"/>
          </a:xfrm>
          <a:prstGeom prst="rect">
            <a:avLst/>
          </a:prstGeom>
        </p:spPr>
        <p:txBody>
          <a:bodyPr wrap="square">
            <a:spAutoFit/>
          </a:bodyPr>
          <a:lstStyle/>
          <a:p>
            <a:pPr algn="ctr"/>
            <a:r>
              <a:rPr lang="en-CA" sz="2800" b="1" i="1" dirty="0">
                <a:cs typeface="Apple Casual"/>
              </a:rPr>
              <a:t>Full Ice</a:t>
            </a:r>
            <a:endParaRPr lang="en-US" sz="2800" dirty="0"/>
          </a:p>
        </p:txBody>
      </p:sp>
      <p:sp>
        <p:nvSpPr>
          <p:cNvPr id="16" name="Rectangle 15"/>
          <p:cNvSpPr/>
          <p:nvPr/>
        </p:nvSpPr>
        <p:spPr>
          <a:xfrm>
            <a:off x="4970071" y="4808383"/>
            <a:ext cx="1935132" cy="523220"/>
          </a:xfrm>
          <a:prstGeom prst="rect">
            <a:avLst/>
          </a:prstGeom>
        </p:spPr>
        <p:txBody>
          <a:bodyPr wrap="square">
            <a:spAutoFit/>
          </a:bodyPr>
          <a:lstStyle/>
          <a:p>
            <a:pPr algn="ctr"/>
            <a:r>
              <a:rPr lang="en-CA" sz="2800" b="1" i="1" dirty="0">
                <a:cs typeface="Apple Casual"/>
              </a:rPr>
              <a:t>Cross Ice</a:t>
            </a:r>
            <a:endParaRPr lang="en-US" sz="2800" dirty="0"/>
          </a:p>
        </p:txBody>
      </p:sp>
      <p:sp>
        <p:nvSpPr>
          <p:cNvPr id="6" name="Footer Placeholder 5"/>
          <p:cNvSpPr>
            <a:spLocks noGrp="1"/>
          </p:cNvSpPr>
          <p:nvPr>
            <p:ph type="ftr" sz="quarter" idx="11"/>
          </p:nvPr>
        </p:nvSpPr>
        <p:spPr/>
        <p:txBody>
          <a:bodyPr/>
          <a:lstStyle/>
          <a:p>
            <a:r>
              <a:rPr lang="en-US" smtClean="0"/>
              <a:t>* USA Hockey Study</a:t>
            </a:r>
            <a:endParaRPr lang="en-US"/>
          </a:p>
        </p:txBody>
      </p:sp>
    </p:spTree>
    <p:extLst>
      <p:ext uri="{BB962C8B-B14F-4D97-AF65-F5344CB8AC3E}">
        <p14:creationId xmlns:p14="http://schemas.microsoft.com/office/powerpoint/2010/main" val="530794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12</a:t>
            </a:fld>
            <a:endParaRPr lang="en-US"/>
          </a:p>
        </p:txBody>
      </p:sp>
      <p:sp>
        <p:nvSpPr>
          <p:cNvPr id="3" name="Rectangle 2"/>
          <p:cNvSpPr/>
          <p:nvPr/>
        </p:nvSpPr>
        <p:spPr>
          <a:xfrm>
            <a:off x="1411034" y="1551996"/>
            <a:ext cx="6148074" cy="4051309"/>
          </a:xfrm>
          <a:prstGeom prst="rect">
            <a:avLst/>
          </a:prstGeom>
          <a:solidFill>
            <a:srgbClr val="FFFFFF"/>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053694" y="203166"/>
            <a:ext cx="7036610" cy="12093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200" b="1" i="1" dirty="0">
                <a:solidFill>
                  <a:srgbClr val="800000"/>
                </a:solidFill>
                <a:latin typeface="+mj-lt"/>
                <a:cs typeface="Apple Casual"/>
              </a:rPr>
              <a:t>Shots Per Player</a:t>
            </a:r>
          </a:p>
          <a:p>
            <a:pPr algn="l"/>
            <a:endParaRPr lang="en-US" sz="4200" i="1" dirty="0">
              <a:latin typeface="+mj-lt"/>
            </a:endParaRPr>
          </a:p>
        </p:txBody>
      </p:sp>
      <p:sp>
        <p:nvSpPr>
          <p:cNvPr id="4" name="Rectangle 3"/>
          <p:cNvSpPr/>
          <p:nvPr/>
        </p:nvSpPr>
        <p:spPr>
          <a:xfrm>
            <a:off x="2318127" y="4313333"/>
            <a:ext cx="1935131" cy="483739"/>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970070" y="1733396"/>
            <a:ext cx="1935132" cy="3063677"/>
            <a:chOff x="4970070" y="1733396"/>
            <a:chExt cx="1935132" cy="3063677"/>
          </a:xfrm>
        </p:grpSpPr>
        <p:sp>
          <p:nvSpPr>
            <p:cNvPr id="9" name="Rectangle 8"/>
            <p:cNvSpPr/>
            <p:nvPr/>
          </p:nvSpPr>
          <p:spPr>
            <a:xfrm>
              <a:off x="4970071" y="1733396"/>
              <a:ext cx="1935131" cy="3063677"/>
            </a:xfrm>
            <a:prstGeom prst="rect">
              <a:avLst/>
            </a:prstGeom>
            <a:solidFill>
              <a:srgbClr val="003D00"/>
            </a:solidFill>
            <a:ln>
              <a:solidFill>
                <a:srgbClr val="003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70070" y="2297013"/>
              <a:ext cx="1935132" cy="523220"/>
            </a:xfrm>
            <a:prstGeom prst="rect">
              <a:avLst/>
            </a:prstGeom>
          </p:spPr>
          <p:txBody>
            <a:bodyPr wrap="square">
              <a:spAutoFit/>
            </a:bodyPr>
            <a:lstStyle/>
            <a:p>
              <a:pPr algn="ctr"/>
              <a:r>
                <a:rPr lang="en-CA" sz="2800" b="1" i="1" dirty="0">
                  <a:solidFill>
                    <a:schemeClr val="bg1"/>
                  </a:solidFill>
                  <a:cs typeface="Apple Casual"/>
                </a:rPr>
                <a:t>6 X Greater</a:t>
              </a:r>
              <a:endParaRPr lang="en-US" sz="2800" dirty="0">
                <a:solidFill>
                  <a:schemeClr val="bg1"/>
                </a:solidFill>
              </a:endParaRPr>
            </a:p>
          </p:txBody>
        </p:sp>
      </p:grpSp>
      <p:cxnSp>
        <p:nvCxnSpPr>
          <p:cNvPr id="11" name="Straight Connector 10"/>
          <p:cNvCxnSpPr/>
          <p:nvPr/>
        </p:nvCxnSpPr>
        <p:spPr>
          <a:xfrm>
            <a:off x="1955289" y="4797073"/>
            <a:ext cx="530145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955289" y="2035733"/>
            <a:ext cx="0" cy="2772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318126" y="4797073"/>
            <a:ext cx="1935132" cy="523220"/>
          </a:xfrm>
          <a:prstGeom prst="rect">
            <a:avLst/>
          </a:prstGeom>
        </p:spPr>
        <p:txBody>
          <a:bodyPr wrap="square">
            <a:spAutoFit/>
          </a:bodyPr>
          <a:lstStyle/>
          <a:p>
            <a:pPr algn="ctr"/>
            <a:r>
              <a:rPr lang="en-CA" sz="2800" b="1" i="1" dirty="0">
                <a:cs typeface="Apple Casual"/>
              </a:rPr>
              <a:t>Full Ice</a:t>
            </a:r>
            <a:endParaRPr lang="en-US" sz="2800" dirty="0"/>
          </a:p>
        </p:txBody>
      </p:sp>
      <p:sp>
        <p:nvSpPr>
          <p:cNvPr id="13" name="Rectangle 12"/>
          <p:cNvSpPr/>
          <p:nvPr/>
        </p:nvSpPr>
        <p:spPr>
          <a:xfrm>
            <a:off x="4970071" y="4808383"/>
            <a:ext cx="1935132" cy="523220"/>
          </a:xfrm>
          <a:prstGeom prst="rect">
            <a:avLst/>
          </a:prstGeom>
        </p:spPr>
        <p:txBody>
          <a:bodyPr wrap="square">
            <a:spAutoFit/>
          </a:bodyPr>
          <a:lstStyle/>
          <a:p>
            <a:pPr algn="ctr"/>
            <a:r>
              <a:rPr lang="en-CA" sz="2800" b="1" i="1" dirty="0">
                <a:cs typeface="Apple Casual"/>
              </a:rPr>
              <a:t>Cross Ice</a:t>
            </a:r>
            <a:endParaRPr lang="en-US" sz="2800" dirty="0"/>
          </a:p>
        </p:txBody>
      </p:sp>
      <p:sp>
        <p:nvSpPr>
          <p:cNvPr id="8" name="Footer Placeholder 7"/>
          <p:cNvSpPr>
            <a:spLocks noGrp="1"/>
          </p:cNvSpPr>
          <p:nvPr>
            <p:ph type="ftr" sz="quarter" idx="11"/>
          </p:nvPr>
        </p:nvSpPr>
        <p:spPr/>
        <p:txBody>
          <a:bodyPr/>
          <a:lstStyle/>
          <a:p>
            <a:r>
              <a:rPr lang="en-US" smtClean="0"/>
              <a:t>* USA Hockey Study</a:t>
            </a:r>
            <a:endParaRPr lang="en-US"/>
          </a:p>
        </p:txBody>
      </p:sp>
    </p:spTree>
    <p:extLst>
      <p:ext uri="{BB962C8B-B14F-4D97-AF65-F5344CB8AC3E}">
        <p14:creationId xmlns:p14="http://schemas.microsoft.com/office/powerpoint/2010/main" val="2460651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13</a:t>
            </a:fld>
            <a:endParaRPr lang="en-US"/>
          </a:p>
        </p:txBody>
      </p:sp>
      <p:sp>
        <p:nvSpPr>
          <p:cNvPr id="3" name="Rectangle 2"/>
          <p:cNvSpPr/>
          <p:nvPr/>
        </p:nvSpPr>
        <p:spPr>
          <a:xfrm>
            <a:off x="1411034" y="1551996"/>
            <a:ext cx="6148074" cy="4051309"/>
          </a:xfrm>
          <a:prstGeom prst="rect">
            <a:avLst/>
          </a:prstGeom>
          <a:solidFill>
            <a:srgbClr val="FFFFFF"/>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053695" y="181402"/>
            <a:ext cx="7036610" cy="12093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200" b="1" i="1" dirty="0">
                <a:solidFill>
                  <a:srgbClr val="800000"/>
                </a:solidFill>
                <a:latin typeface="+mj-lt"/>
                <a:cs typeface="Apple Casual"/>
              </a:rPr>
              <a:t>Individual Player Puck Touches</a:t>
            </a:r>
          </a:p>
          <a:p>
            <a:pPr algn="l"/>
            <a:endParaRPr lang="en-US" sz="4200" i="1" dirty="0">
              <a:latin typeface="+mj-lt"/>
            </a:endParaRPr>
          </a:p>
        </p:txBody>
      </p:sp>
      <p:sp>
        <p:nvSpPr>
          <p:cNvPr id="4" name="Rectangle 3"/>
          <p:cNvSpPr/>
          <p:nvPr/>
        </p:nvSpPr>
        <p:spPr>
          <a:xfrm>
            <a:off x="2318127" y="3890063"/>
            <a:ext cx="1935131" cy="907010"/>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970070" y="2781496"/>
            <a:ext cx="1935132" cy="2015577"/>
            <a:chOff x="4970070" y="2781496"/>
            <a:chExt cx="1935132" cy="2015577"/>
          </a:xfrm>
        </p:grpSpPr>
        <p:sp>
          <p:nvSpPr>
            <p:cNvPr id="9" name="Rectangle 8"/>
            <p:cNvSpPr/>
            <p:nvPr/>
          </p:nvSpPr>
          <p:spPr>
            <a:xfrm>
              <a:off x="4970071" y="2781496"/>
              <a:ext cx="1935131" cy="2015577"/>
            </a:xfrm>
            <a:prstGeom prst="rect">
              <a:avLst/>
            </a:prstGeom>
            <a:solidFill>
              <a:srgbClr val="003D00"/>
            </a:solidFill>
            <a:ln>
              <a:solidFill>
                <a:srgbClr val="003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70070" y="3244334"/>
              <a:ext cx="1935132" cy="523220"/>
            </a:xfrm>
            <a:prstGeom prst="rect">
              <a:avLst/>
            </a:prstGeom>
          </p:spPr>
          <p:txBody>
            <a:bodyPr wrap="square">
              <a:spAutoFit/>
            </a:bodyPr>
            <a:lstStyle/>
            <a:p>
              <a:pPr algn="ctr"/>
              <a:r>
                <a:rPr lang="en-CA" sz="2800" b="1" i="1" dirty="0">
                  <a:solidFill>
                    <a:schemeClr val="bg1"/>
                  </a:solidFill>
                  <a:cs typeface="Apple Casual"/>
                </a:rPr>
                <a:t>2 X More</a:t>
              </a:r>
              <a:endParaRPr lang="en-US" sz="2800" dirty="0">
                <a:solidFill>
                  <a:schemeClr val="bg1"/>
                </a:solidFill>
              </a:endParaRPr>
            </a:p>
          </p:txBody>
        </p:sp>
      </p:grpSp>
      <p:cxnSp>
        <p:nvCxnSpPr>
          <p:cNvPr id="11" name="Straight Connector 10"/>
          <p:cNvCxnSpPr/>
          <p:nvPr/>
        </p:nvCxnSpPr>
        <p:spPr>
          <a:xfrm>
            <a:off x="1955289" y="4797073"/>
            <a:ext cx="530145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955289" y="2035733"/>
            <a:ext cx="0" cy="2772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318126" y="4797073"/>
            <a:ext cx="1935132" cy="523220"/>
          </a:xfrm>
          <a:prstGeom prst="rect">
            <a:avLst/>
          </a:prstGeom>
        </p:spPr>
        <p:txBody>
          <a:bodyPr wrap="square">
            <a:spAutoFit/>
          </a:bodyPr>
          <a:lstStyle/>
          <a:p>
            <a:pPr algn="ctr"/>
            <a:r>
              <a:rPr lang="en-CA" sz="2800" b="1" i="1" dirty="0">
                <a:cs typeface="Apple Casual"/>
              </a:rPr>
              <a:t>Full Ice</a:t>
            </a:r>
            <a:endParaRPr lang="en-US" sz="2800" dirty="0"/>
          </a:p>
        </p:txBody>
      </p:sp>
      <p:sp>
        <p:nvSpPr>
          <p:cNvPr id="13" name="Rectangle 12"/>
          <p:cNvSpPr/>
          <p:nvPr/>
        </p:nvSpPr>
        <p:spPr>
          <a:xfrm>
            <a:off x="4970071" y="4808383"/>
            <a:ext cx="1935132" cy="523220"/>
          </a:xfrm>
          <a:prstGeom prst="rect">
            <a:avLst/>
          </a:prstGeom>
        </p:spPr>
        <p:txBody>
          <a:bodyPr wrap="square">
            <a:spAutoFit/>
          </a:bodyPr>
          <a:lstStyle/>
          <a:p>
            <a:pPr algn="ctr"/>
            <a:r>
              <a:rPr lang="en-CA" sz="2800" b="1" i="1" dirty="0">
                <a:cs typeface="Apple Casual"/>
              </a:rPr>
              <a:t>Cross Ice</a:t>
            </a:r>
            <a:endParaRPr lang="en-US" sz="2800" dirty="0"/>
          </a:p>
        </p:txBody>
      </p:sp>
      <p:sp>
        <p:nvSpPr>
          <p:cNvPr id="8" name="Footer Placeholder 7"/>
          <p:cNvSpPr>
            <a:spLocks noGrp="1"/>
          </p:cNvSpPr>
          <p:nvPr>
            <p:ph type="ftr" sz="quarter" idx="11"/>
          </p:nvPr>
        </p:nvSpPr>
        <p:spPr/>
        <p:txBody>
          <a:bodyPr/>
          <a:lstStyle/>
          <a:p>
            <a:r>
              <a:rPr lang="en-US" smtClean="0"/>
              <a:t>* USA Hockey Study</a:t>
            </a:r>
            <a:endParaRPr lang="en-US"/>
          </a:p>
        </p:txBody>
      </p:sp>
    </p:spTree>
    <p:extLst>
      <p:ext uri="{BB962C8B-B14F-4D97-AF65-F5344CB8AC3E}">
        <p14:creationId xmlns:p14="http://schemas.microsoft.com/office/powerpoint/2010/main" val="3511299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14</a:t>
            </a:fld>
            <a:endParaRPr lang="en-US"/>
          </a:p>
        </p:txBody>
      </p:sp>
      <p:sp>
        <p:nvSpPr>
          <p:cNvPr id="3" name="Rectangle 2"/>
          <p:cNvSpPr/>
          <p:nvPr/>
        </p:nvSpPr>
        <p:spPr>
          <a:xfrm>
            <a:off x="1411034" y="1551996"/>
            <a:ext cx="6148074" cy="4051309"/>
          </a:xfrm>
          <a:prstGeom prst="rect">
            <a:avLst/>
          </a:prstGeom>
          <a:solidFill>
            <a:srgbClr val="FFFFFF"/>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134533" y="243760"/>
            <a:ext cx="7036610" cy="12093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200" b="1" i="1" dirty="0">
                <a:solidFill>
                  <a:srgbClr val="800000"/>
                </a:solidFill>
                <a:latin typeface="+mj-lt"/>
                <a:cs typeface="Apple Casual"/>
              </a:rPr>
              <a:t>Shots on Goal Every Minute</a:t>
            </a:r>
          </a:p>
          <a:p>
            <a:pPr algn="l"/>
            <a:endParaRPr lang="en-US" sz="4200" i="1" dirty="0">
              <a:latin typeface="+mj-lt"/>
            </a:endParaRPr>
          </a:p>
        </p:txBody>
      </p:sp>
      <p:sp>
        <p:nvSpPr>
          <p:cNvPr id="4" name="Rectangle 3"/>
          <p:cNvSpPr/>
          <p:nvPr/>
        </p:nvSpPr>
        <p:spPr>
          <a:xfrm>
            <a:off x="2318127" y="3890063"/>
            <a:ext cx="1935131" cy="907010"/>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970070" y="2962898"/>
            <a:ext cx="1935132" cy="1834175"/>
            <a:chOff x="4970070" y="2962898"/>
            <a:chExt cx="1935132" cy="1834175"/>
          </a:xfrm>
        </p:grpSpPr>
        <p:sp>
          <p:nvSpPr>
            <p:cNvPr id="9" name="Rectangle 8"/>
            <p:cNvSpPr/>
            <p:nvPr/>
          </p:nvSpPr>
          <p:spPr>
            <a:xfrm>
              <a:off x="4970071" y="2962898"/>
              <a:ext cx="1935131" cy="1834175"/>
            </a:xfrm>
            <a:prstGeom prst="rect">
              <a:avLst/>
            </a:prstGeom>
            <a:solidFill>
              <a:srgbClr val="003D00"/>
            </a:solidFill>
            <a:ln>
              <a:solidFill>
                <a:srgbClr val="003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70070" y="3244334"/>
              <a:ext cx="1935132" cy="523220"/>
            </a:xfrm>
            <a:prstGeom prst="rect">
              <a:avLst/>
            </a:prstGeom>
          </p:spPr>
          <p:txBody>
            <a:bodyPr wrap="square">
              <a:spAutoFit/>
            </a:bodyPr>
            <a:lstStyle/>
            <a:p>
              <a:pPr algn="ctr"/>
              <a:r>
                <a:rPr lang="en-CA" sz="2800" b="1" i="1" dirty="0">
                  <a:solidFill>
                    <a:schemeClr val="bg1"/>
                  </a:solidFill>
                  <a:cs typeface="Apple Casual"/>
                </a:rPr>
                <a:t>1.75 shots</a:t>
              </a:r>
              <a:endParaRPr lang="en-US" sz="2800" dirty="0">
                <a:solidFill>
                  <a:schemeClr val="bg1"/>
                </a:solidFill>
              </a:endParaRPr>
            </a:p>
          </p:txBody>
        </p:sp>
      </p:grpSp>
      <p:cxnSp>
        <p:nvCxnSpPr>
          <p:cNvPr id="11" name="Straight Connector 10"/>
          <p:cNvCxnSpPr/>
          <p:nvPr/>
        </p:nvCxnSpPr>
        <p:spPr>
          <a:xfrm>
            <a:off x="1955289" y="4797073"/>
            <a:ext cx="530145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955289" y="2035733"/>
            <a:ext cx="0" cy="2772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318127" y="3919954"/>
            <a:ext cx="1935132" cy="523220"/>
          </a:xfrm>
          <a:prstGeom prst="rect">
            <a:avLst/>
          </a:prstGeom>
        </p:spPr>
        <p:txBody>
          <a:bodyPr wrap="square">
            <a:spAutoFit/>
          </a:bodyPr>
          <a:lstStyle/>
          <a:p>
            <a:pPr algn="ctr"/>
            <a:r>
              <a:rPr lang="en-CA" sz="2800" b="1" i="1" dirty="0">
                <a:solidFill>
                  <a:schemeClr val="bg1"/>
                </a:solidFill>
                <a:cs typeface="Apple Casual"/>
              </a:rPr>
              <a:t>.45 shots</a:t>
            </a:r>
            <a:endParaRPr lang="en-US" sz="2800" dirty="0">
              <a:solidFill>
                <a:schemeClr val="bg1"/>
              </a:solidFill>
            </a:endParaRPr>
          </a:p>
        </p:txBody>
      </p:sp>
      <p:sp>
        <p:nvSpPr>
          <p:cNvPr id="13" name="Rectangle 12"/>
          <p:cNvSpPr/>
          <p:nvPr/>
        </p:nvSpPr>
        <p:spPr>
          <a:xfrm>
            <a:off x="2318126" y="4797073"/>
            <a:ext cx="1935132" cy="523220"/>
          </a:xfrm>
          <a:prstGeom prst="rect">
            <a:avLst/>
          </a:prstGeom>
        </p:spPr>
        <p:txBody>
          <a:bodyPr wrap="square">
            <a:spAutoFit/>
          </a:bodyPr>
          <a:lstStyle/>
          <a:p>
            <a:pPr algn="ctr"/>
            <a:r>
              <a:rPr lang="en-CA" sz="2800" b="1" i="1" dirty="0">
                <a:cs typeface="Apple Casual"/>
              </a:rPr>
              <a:t>Full Ice</a:t>
            </a:r>
            <a:endParaRPr lang="en-US" sz="2800" dirty="0"/>
          </a:p>
        </p:txBody>
      </p:sp>
      <p:sp>
        <p:nvSpPr>
          <p:cNvPr id="15" name="Rectangle 14"/>
          <p:cNvSpPr/>
          <p:nvPr/>
        </p:nvSpPr>
        <p:spPr>
          <a:xfrm>
            <a:off x="4970071" y="4808383"/>
            <a:ext cx="1935132" cy="523220"/>
          </a:xfrm>
          <a:prstGeom prst="rect">
            <a:avLst/>
          </a:prstGeom>
        </p:spPr>
        <p:txBody>
          <a:bodyPr wrap="square">
            <a:spAutoFit/>
          </a:bodyPr>
          <a:lstStyle/>
          <a:p>
            <a:pPr algn="ctr"/>
            <a:r>
              <a:rPr lang="en-CA" sz="2800" b="1" i="1" dirty="0">
                <a:cs typeface="Apple Casual"/>
              </a:rPr>
              <a:t>Cross Ice</a:t>
            </a:r>
            <a:endParaRPr lang="en-US" sz="2800" dirty="0"/>
          </a:p>
        </p:txBody>
      </p:sp>
      <p:sp>
        <p:nvSpPr>
          <p:cNvPr id="8" name="Footer Placeholder 7"/>
          <p:cNvSpPr>
            <a:spLocks noGrp="1"/>
          </p:cNvSpPr>
          <p:nvPr>
            <p:ph type="ftr" sz="quarter" idx="11"/>
          </p:nvPr>
        </p:nvSpPr>
        <p:spPr/>
        <p:txBody>
          <a:bodyPr/>
          <a:lstStyle/>
          <a:p>
            <a:r>
              <a:rPr lang="en-US" smtClean="0"/>
              <a:t>* USA Hockey Study</a:t>
            </a:r>
            <a:endParaRPr lang="en-US"/>
          </a:p>
        </p:txBody>
      </p:sp>
    </p:spTree>
    <p:extLst>
      <p:ext uri="{BB962C8B-B14F-4D97-AF65-F5344CB8AC3E}">
        <p14:creationId xmlns:p14="http://schemas.microsoft.com/office/powerpoint/2010/main" val="1148706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15</a:t>
            </a:fld>
            <a:endParaRPr lang="en-US"/>
          </a:p>
        </p:txBody>
      </p:sp>
      <p:sp>
        <p:nvSpPr>
          <p:cNvPr id="3" name="Rectangle 2"/>
          <p:cNvSpPr/>
          <p:nvPr/>
        </p:nvSpPr>
        <p:spPr>
          <a:xfrm>
            <a:off x="1411034" y="1551996"/>
            <a:ext cx="6148074" cy="4051309"/>
          </a:xfrm>
          <a:prstGeom prst="rect">
            <a:avLst/>
          </a:prstGeom>
          <a:solidFill>
            <a:srgbClr val="FFFFFF"/>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217660" y="243760"/>
            <a:ext cx="7036610" cy="12093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200" b="1" i="1" dirty="0">
                <a:solidFill>
                  <a:srgbClr val="800000"/>
                </a:solidFill>
                <a:latin typeface="+mj-lt"/>
                <a:cs typeface="Apple Casual"/>
              </a:rPr>
              <a:t>Pass Attempts</a:t>
            </a:r>
          </a:p>
          <a:p>
            <a:pPr algn="l"/>
            <a:endParaRPr lang="en-US" sz="4200" i="1" dirty="0">
              <a:latin typeface="+mj-lt"/>
            </a:endParaRPr>
          </a:p>
        </p:txBody>
      </p:sp>
      <p:sp>
        <p:nvSpPr>
          <p:cNvPr id="4" name="Rectangle 3"/>
          <p:cNvSpPr/>
          <p:nvPr/>
        </p:nvSpPr>
        <p:spPr>
          <a:xfrm>
            <a:off x="2318127" y="4111777"/>
            <a:ext cx="1935131" cy="685295"/>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970070" y="3184611"/>
            <a:ext cx="1935132" cy="1612462"/>
            <a:chOff x="4970070" y="3184611"/>
            <a:chExt cx="1935132" cy="1612462"/>
          </a:xfrm>
        </p:grpSpPr>
        <p:sp>
          <p:nvSpPr>
            <p:cNvPr id="9" name="Rectangle 8"/>
            <p:cNvSpPr/>
            <p:nvPr/>
          </p:nvSpPr>
          <p:spPr>
            <a:xfrm>
              <a:off x="4970071" y="3184611"/>
              <a:ext cx="1935131" cy="1612462"/>
            </a:xfrm>
            <a:prstGeom prst="rect">
              <a:avLst/>
            </a:prstGeom>
            <a:solidFill>
              <a:srgbClr val="003D00"/>
            </a:solidFill>
            <a:ln>
              <a:solidFill>
                <a:srgbClr val="003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70070" y="3528920"/>
              <a:ext cx="1935132" cy="523220"/>
            </a:xfrm>
            <a:prstGeom prst="rect">
              <a:avLst/>
            </a:prstGeom>
          </p:spPr>
          <p:txBody>
            <a:bodyPr wrap="square">
              <a:spAutoFit/>
            </a:bodyPr>
            <a:lstStyle/>
            <a:p>
              <a:pPr algn="ctr"/>
              <a:r>
                <a:rPr lang="en-CA" sz="2800" b="1" i="1" dirty="0">
                  <a:solidFill>
                    <a:schemeClr val="bg1"/>
                  </a:solidFill>
                  <a:cs typeface="Apple Casual"/>
                </a:rPr>
                <a:t>2 X Greater</a:t>
              </a:r>
              <a:endParaRPr lang="en-US" sz="2800" dirty="0">
                <a:solidFill>
                  <a:schemeClr val="bg1"/>
                </a:solidFill>
              </a:endParaRPr>
            </a:p>
          </p:txBody>
        </p:sp>
      </p:grpSp>
      <p:cxnSp>
        <p:nvCxnSpPr>
          <p:cNvPr id="11" name="Straight Connector 10"/>
          <p:cNvCxnSpPr/>
          <p:nvPr/>
        </p:nvCxnSpPr>
        <p:spPr>
          <a:xfrm>
            <a:off x="1955289" y="4797073"/>
            <a:ext cx="530145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955289" y="2035733"/>
            <a:ext cx="0" cy="2772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318126" y="4797073"/>
            <a:ext cx="1935132" cy="523220"/>
          </a:xfrm>
          <a:prstGeom prst="rect">
            <a:avLst/>
          </a:prstGeom>
        </p:spPr>
        <p:txBody>
          <a:bodyPr wrap="square">
            <a:spAutoFit/>
          </a:bodyPr>
          <a:lstStyle/>
          <a:p>
            <a:pPr algn="ctr"/>
            <a:r>
              <a:rPr lang="en-CA" sz="2800" b="1" i="1" dirty="0">
                <a:cs typeface="Apple Casual"/>
              </a:rPr>
              <a:t>Full Ice</a:t>
            </a:r>
            <a:endParaRPr lang="en-US" sz="2800" dirty="0"/>
          </a:p>
        </p:txBody>
      </p:sp>
      <p:sp>
        <p:nvSpPr>
          <p:cNvPr id="13" name="Rectangle 12"/>
          <p:cNvSpPr/>
          <p:nvPr/>
        </p:nvSpPr>
        <p:spPr>
          <a:xfrm>
            <a:off x="4970071" y="4808383"/>
            <a:ext cx="1935132" cy="523220"/>
          </a:xfrm>
          <a:prstGeom prst="rect">
            <a:avLst/>
          </a:prstGeom>
        </p:spPr>
        <p:txBody>
          <a:bodyPr wrap="square">
            <a:spAutoFit/>
          </a:bodyPr>
          <a:lstStyle/>
          <a:p>
            <a:pPr algn="ctr"/>
            <a:r>
              <a:rPr lang="en-CA" sz="2800" b="1" i="1" dirty="0">
                <a:cs typeface="Apple Casual"/>
              </a:rPr>
              <a:t>Cross Ice</a:t>
            </a:r>
            <a:endParaRPr lang="en-US" sz="2800" dirty="0"/>
          </a:p>
        </p:txBody>
      </p:sp>
      <p:sp>
        <p:nvSpPr>
          <p:cNvPr id="8" name="Footer Placeholder 7"/>
          <p:cNvSpPr>
            <a:spLocks noGrp="1"/>
          </p:cNvSpPr>
          <p:nvPr>
            <p:ph type="ftr" sz="quarter" idx="11"/>
          </p:nvPr>
        </p:nvSpPr>
        <p:spPr/>
        <p:txBody>
          <a:bodyPr/>
          <a:lstStyle/>
          <a:p>
            <a:r>
              <a:rPr lang="en-US" smtClean="0"/>
              <a:t>* USA Hockey Study</a:t>
            </a:r>
            <a:endParaRPr lang="en-US"/>
          </a:p>
        </p:txBody>
      </p:sp>
    </p:spTree>
    <p:extLst>
      <p:ext uri="{BB962C8B-B14F-4D97-AF65-F5344CB8AC3E}">
        <p14:creationId xmlns:p14="http://schemas.microsoft.com/office/powerpoint/2010/main" val="1768262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6B9A0-8FBB-124F-9EAE-91476AF84393}" type="slidenum">
              <a:rPr lang="en-US" smtClean="0"/>
              <a:t>16</a:t>
            </a:fld>
            <a:endParaRPr lang="en-US"/>
          </a:p>
        </p:txBody>
      </p:sp>
      <p:sp>
        <p:nvSpPr>
          <p:cNvPr id="3" name="Rectangle 2"/>
          <p:cNvSpPr/>
          <p:nvPr/>
        </p:nvSpPr>
        <p:spPr>
          <a:xfrm>
            <a:off x="1411034" y="1551996"/>
            <a:ext cx="6148074" cy="4051309"/>
          </a:xfrm>
          <a:prstGeom prst="rect">
            <a:avLst/>
          </a:prstGeom>
          <a:solidFill>
            <a:srgbClr val="FFFFFF"/>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981490" y="172156"/>
            <a:ext cx="7036610" cy="12093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200" b="1" i="1" dirty="0">
                <a:solidFill>
                  <a:srgbClr val="800000"/>
                </a:solidFill>
                <a:latin typeface="+mj-lt"/>
                <a:cs typeface="Apple Casual"/>
              </a:rPr>
              <a:t>Pass Receptions</a:t>
            </a:r>
          </a:p>
          <a:p>
            <a:pPr algn="l"/>
            <a:endParaRPr lang="en-US" sz="4200" i="1" dirty="0">
              <a:latin typeface="+mj-lt"/>
            </a:endParaRPr>
          </a:p>
        </p:txBody>
      </p:sp>
      <p:sp>
        <p:nvSpPr>
          <p:cNvPr id="4" name="Rectangle 3"/>
          <p:cNvSpPr/>
          <p:nvPr/>
        </p:nvSpPr>
        <p:spPr>
          <a:xfrm>
            <a:off x="2318127" y="4111777"/>
            <a:ext cx="1935131" cy="685295"/>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970070" y="1793863"/>
            <a:ext cx="1935132" cy="3003210"/>
            <a:chOff x="4970070" y="1793863"/>
            <a:chExt cx="1935132" cy="3003210"/>
          </a:xfrm>
        </p:grpSpPr>
        <p:sp>
          <p:nvSpPr>
            <p:cNvPr id="9" name="Rectangle 8"/>
            <p:cNvSpPr/>
            <p:nvPr/>
          </p:nvSpPr>
          <p:spPr>
            <a:xfrm>
              <a:off x="4970071" y="1793863"/>
              <a:ext cx="1935131" cy="3003210"/>
            </a:xfrm>
            <a:prstGeom prst="rect">
              <a:avLst/>
            </a:prstGeom>
            <a:solidFill>
              <a:srgbClr val="003D00"/>
            </a:solidFill>
            <a:ln>
              <a:solidFill>
                <a:srgbClr val="003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70070" y="2420353"/>
              <a:ext cx="1935132" cy="523220"/>
            </a:xfrm>
            <a:prstGeom prst="rect">
              <a:avLst/>
            </a:prstGeom>
          </p:spPr>
          <p:txBody>
            <a:bodyPr wrap="square">
              <a:spAutoFit/>
            </a:bodyPr>
            <a:lstStyle/>
            <a:p>
              <a:pPr algn="ctr"/>
              <a:r>
                <a:rPr lang="en-CA" sz="2800" b="1" i="1" dirty="0">
                  <a:solidFill>
                    <a:schemeClr val="bg1"/>
                  </a:solidFill>
                  <a:cs typeface="Apple Casual"/>
                </a:rPr>
                <a:t>5 X Greater</a:t>
              </a:r>
              <a:endParaRPr lang="en-US" sz="2800" dirty="0">
                <a:solidFill>
                  <a:schemeClr val="bg1"/>
                </a:solidFill>
              </a:endParaRPr>
            </a:p>
          </p:txBody>
        </p:sp>
      </p:grpSp>
      <p:cxnSp>
        <p:nvCxnSpPr>
          <p:cNvPr id="11" name="Straight Connector 10"/>
          <p:cNvCxnSpPr/>
          <p:nvPr/>
        </p:nvCxnSpPr>
        <p:spPr>
          <a:xfrm>
            <a:off x="1955289" y="4797073"/>
            <a:ext cx="530145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955289" y="2035733"/>
            <a:ext cx="0" cy="2772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318126" y="4797073"/>
            <a:ext cx="1935132" cy="523220"/>
          </a:xfrm>
          <a:prstGeom prst="rect">
            <a:avLst/>
          </a:prstGeom>
        </p:spPr>
        <p:txBody>
          <a:bodyPr wrap="square">
            <a:spAutoFit/>
          </a:bodyPr>
          <a:lstStyle/>
          <a:p>
            <a:pPr algn="ctr"/>
            <a:r>
              <a:rPr lang="en-CA" sz="2800" b="1" i="1" dirty="0">
                <a:cs typeface="Apple Casual"/>
              </a:rPr>
              <a:t>Full Ice</a:t>
            </a:r>
            <a:endParaRPr lang="en-US" sz="2800" dirty="0"/>
          </a:p>
        </p:txBody>
      </p:sp>
      <p:sp>
        <p:nvSpPr>
          <p:cNvPr id="13" name="Rectangle 12"/>
          <p:cNvSpPr/>
          <p:nvPr/>
        </p:nvSpPr>
        <p:spPr>
          <a:xfrm>
            <a:off x="4970071" y="4808383"/>
            <a:ext cx="1935132" cy="523220"/>
          </a:xfrm>
          <a:prstGeom prst="rect">
            <a:avLst/>
          </a:prstGeom>
        </p:spPr>
        <p:txBody>
          <a:bodyPr wrap="square">
            <a:spAutoFit/>
          </a:bodyPr>
          <a:lstStyle/>
          <a:p>
            <a:pPr algn="ctr"/>
            <a:r>
              <a:rPr lang="en-CA" sz="2800" b="1" i="1" dirty="0">
                <a:cs typeface="Apple Casual"/>
              </a:rPr>
              <a:t>Cross Ice</a:t>
            </a:r>
            <a:endParaRPr lang="en-US" sz="2800" dirty="0"/>
          </a:p>
        </p:txBody>
      </p:sp>
      <p:sp>
        <p:nvSpPr>
          <p:cNvPr id="15" name="Content Placeholder 1"/>
          <p:cNvSpPr txBox="1">
            <a:spLocks/>
          </p:cNvSpPr>
          <p:nvPr/>
        </p:nvSpPr>
        <p:spPr>
          <a:xfrm>
            <a:off x="1440483" y="5603305"/>
            <a:ext cx="6118625" cy="6229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buSzPct val="60000"/>
            </a:pPr>
            <a:r>
              <a:rPr lang="en-CA" sz="1800" b="1" i="1" dirty="0">
                <a:solidFill>
                  <a:srgbClr val="800000"/>
                </a:solidFill>
                <a:latin typeface="+mj-lt"/>
                <a:cs typeface="Apple Casual"/>
              </a:rPr>
              <a:t>All stats courtesy of USA Hockey 2014</a:t>
            </a:r>
          </a:p>
          <a:p>
            <a:pPr algn="l"/>
            <a:endParaRPr lang="en-US" sz="1800" i="1" dirty="0">
              <a:latin typeface="+mj-lt"/>
            </a:endParaRPr>
          </a:p>
        </p:txBody>
      </p:sp>
    </p:spTree>
    <p:extLst>
      <p:ext uri="{BB962C8B-B14F-4D97-AF65-F5344CB8AC3E}">
        <p14:creationId xmlns:p14="http://schemas.microsoft.com/office/powerpoint/2010/main" val="304232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161" y="359928"/>
            <a:ext cx="8155778" cy="769441"/>
          </a:xfrm>
          <a:prstGeom prst="rect">
            <a:avLst/>
          </a:prstGeom>
          <a:ln w="12700">
            <a:noFill/>
          </a:ln>
        </p:spPr>
        <p:txBody>
          <a:bodyPr wrap="square">
            <a:spAutoFit/>
          </a:bodyPr>
          <a:lstStyle/>
          <a:p>
            <a:r>
              <a:rPr lang="en-US" sz="4400" b="1" i="1" cap="small" dirty="0">
                <a:solidFill>
                  <a:srgbClr val="800000"/>
                </a:solidFill>
                <a:latin typeface="+mj-lt"/>
                <a:cs typeface="Arial"/>
              </a:rPr>
              <a:t>A Grassroots-up Approach</a:t>
            </a:r>
          </a:p>
        </p:txBody>
      </p:sp>
      <p:sp>
        <p:nvSpPr>
          <p:cNvPr id="3" name="TextBox 2"/>
          <p:cNvSpPr txBox="1"/>
          <p:nvPr/>
        </p:nvSpPr>
        <p:spPr>
          <a:xfrm>
            <a:off x="427174" y="1374807"/>
            <a:ext cx="8344293" cy="3884140"/>
          </a:xfrm>
          <a:prstGeom prst="rect">
            <a:avLst/>
          </a:prstGeom>
          <a:noFill/>
        </p:spPr>
        <p:txBody>
          <a:bodyPr wrap="square" rtlCol="0">
            <a:spAutoFit/>
          </a:bodyPr>
          <a:lstStyle/>
          <a:p>
            <a:pPr algn="ctr"/>
            <a:r>
              <a:rPr lang="en-US" sz="3000" b="1" i="1" dirty="0">
                <a:solidFill>
                  <a:srgbClr val="800000"/>
                </a:solidFill>
                <a:latin typeface="+mj-lt"/>
                <a:cs typeface="Arial"/>
              </a:rPr>
              <a:t>There is resistance to change within the hockey culture</a:t>
            </a:r>
            <a:r>
              <a:rPr lang="en-US" sz="3000" i="1" dirty="0">
                <a:solidFill>
                  <a:srgbClr val="800000"/>
                </a:solidFill>
                <a:latin typeface="+mj-lt"/>
                <a:cs typeface="Arial"/>
              </a:rPr>
              <a:t>. </a:t>
            </a:r>
            <a:r>
              <a:rPr lang="en-US" sz="3000" b="1" i="1" dirty="0">
                <a:solidFill>
                  <a:srgbClr val="800000"/>
                </a:solidFill>
                <a:latin typeface="+mj-lt"/>
                <a:cs typeface="Arial"/>
              </a:rPr>
              <a:t>Who needs to hear the message?</a:t>
            </a:r>
          </a:p>
          <a:p>
            <a:endParaRPr lang="en-US" sz="2000" b="1" dirty="0">
              <a:solidFill>
                <a:srgbClr val="FFFF00"/>
              </a:solidFill>
              <a:latin typeface="Arial"/>
              <a:cs typeface="Arial"/>
            </a:endParaRPr>
          </a:p>
          <a:p>
            <a:pPr marL="1203325" indent="-457200">
              <a:lnSpc>
                <a:spcPct val="130000"/>
              </a:lnSpc>
              <a:buClr>
                <a:srgbClr val="800000"/>
              </a:buClr>
              <a:buSzPct val="70000"/>
              <a:buFont typeface="Wingdings" charset="2"/>
              <a:buChar char="v"/>
            </a:pPr>
            <a:r>
              <a:rPr lang="en-US" sz="3200" b="1" i="1" dirty="0" smtClean="0">
                <a:cs typeface="Arial"/>
              </a:rPr>
              <a:t>Families (Players and Parents) </a:t>
            </a:r>
            <a:endParaRPr lang="en-US" sz="3200" b="1" i="1" dirty="0">
              <a:cs typeface="Arial"/>
            </a:endParaRPr>
          </a:p>
          <a:p>
            <a:pPr marL="1203325" indent="-457200">
              <a:lnSpc>
                <a:spcPct val="130000"/>
              </a:lnSpc>
              <a:buClr>
                <a:srgbClr val="800000"/>
              </a:buClr>
              <a:buSzPct val="70000"/>
              <a:buFont typeface="Wingdings" charset="2"/>
              <a:buChar char="v"/>
            </a:pPr>
            <a:r>
              <a:rPr lang="en-US" sz="3200" b="1" i="1" dirty="0">
                <a:cs typeface="Arial"/>
              </a:rPr>
              <a:t>Coaches </a:t>
            </a:r>
            <a:endParaRPr lang="en-US" sz="3200" b="1" i="1" dirty="0" smtClean="0">
              <a:cs typeface="Arial"/>
            </a:endParaRPr>
          </a:p>
          <a:p>
            <a:pPr marL="1203325" indent="-457200">
              <a:lnSpc>
                <a:spcPct val="130000"/>
              </a:lnSpc>
              <a:buClr>
                <a:srgbClr val="800000"/>
              </a:buClr>
              <a:buSzPct val="70000"/>
              <a:buFont typeface="Wingdings" charset="2"/>
              <a:buChar char="v"/>
            </a:pPr>
            <a:r>
              <a:rPr lang="en-US" sz="3200" b="1" i="1" dirty="0" smtClean="0">
                <a:cs typeface="Arial"/>
              </a:rPr>
              <a:t>Minor </a:t>
            </a:r>
            <a:r>
              <a:rPr lang="en-US" sz="3200" b="1" i="1" dirty="0">
                <a:cs typeface="Arial"/>
              </a:rPr>
              <a:t>Hockey Associations </a:t>
            </a:r>
            <a:endParaRPr lang="en-US" sz="3200" b="1" i="1" dirty="0" smtClean="0">
              <a:cs typeface="Arial"/>
            </a:endParaRPr>
          </a:p>
          <a:p>
            <a:pPr marL="1203325" indent="-457200">
              <a:lnSpc>
                <a:spcPct val="130000"/>
              </a:lnSpc>
              <a:buClr>
                <a:srgbClr val="800000"/>
              </a:buClr>
              <a:buSzPct val="70000"/>
              <a:buFont typeface="Wingdings" charset="2"/>
              <a:buChar char="v"/>
            </a:pPr>
            <a:r>
              <a:rPr lang="en-US" sz="3200" b="1" i="1" dirty="0" smtClean="0">
                <a:cs typeface="Arial"/>
              </a:rPr>
              <a:t>Leagues </a:t>
            </a:r>
            <a:endParaRPr lang="en-US" sz="2800" dirty="0">
              <a:solidFill>
                <a:srgbClr val="FFFF00"/>
              </a:solidFill>
              <a:latin typeface="Arial"/>
              <a:cs typeface="Arial"/>
            </a:endParaRPr>
          </a:p>
        </p:txBody>
      </p:sp>
      <p:cxnSp>
        <p:nvCxnSpPr>
          <p:cNvPr id="4" name="Straight Connector 3"/>
          <p:cNvCxnSpPr/>
          <p:nvPr/>
        </p:nvCxnSpPr>
        <p:spPr>
          <a:xfrm>
            <a:off x="1380797" y="1160054"/>
            <a:ext cx="70992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885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8803-6A81-C84D-8BE1-3E8F6C1C3C87}"/>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77FCD664-616B-0945-AE29-105C5FBA970D}"/>
              </a:ext>
            </a:extLst>
          </p:cNvPr>
          <p:cNvSpPr>
            <a:spLocks noGrp="1"/>
          </p:cNvSpPr>
          <p:nvPr>
            <p:ph idx="1"/>
          </p:nvPr>
        </p:nvSpPr>
        <p:spPr/>
        <p:txBody>
          <a:bodyPr>
            <a:normAutofit fontScale="70000" lnSpcReduction="20000"/>
          </a:bodyPr>
          <a:lstStyle/>
          <a:p>
            <a:pPr lvl="0"/>
            <a:r>
              <a:rPr lang="en-CA" b="1" dirty="0">
                <a:solidFill>
                  <a:schemeClr val="accent2">
                    <a:lumMod val="75000"/>
                  </a:schemeClr>
                </a:solidFill>
              </a:rPr>
              <a:t>What is the the key driver for the shift to the new Novice format?</a:t>
            </a:r>
          </a:p>
          <a:p>
            <a:r>
              <a:rPr lang="en-CA" dirty="0"/>
              <a:t>Hockey Canada developed the program to ensure that a child’s early experiences with hockey are delivered in a safe and positive experience. The program enables participants to become contributing members of a team effort, develop self-confidence and experience a sense of personal achievement. The goals of the program are:</a:t>
            </a:r>
          </a:p>
          <a:p>
            <a:pPr lvl="0"/>
            <a:r>
              <a:rPr lang="en-CA" dirty="0"/>
              <a:t>To have fun while playing hockey and engaging in physical activity.</a:t>
            </a:r>
          </a:p>
          <a:p>
            <a:pPr lvl="0"/>
            <a:r>
              <a:rPr lang="en-CA" dirty="0"/>
              <a:t>To learn the fundamental skills required to play the game of hockey.</a:t>
            </a:r>
          </a:p>
          <a:p>
            <a:pPr lvl="0"/>
            <a:r>
              <a:rPr lang="en-CA" dirty="0"/>
              <a:t>To develop and refine basic motor patterns.</a:t>
            </a:r>
          </a:p>
          <a:p>
            <a:r>
              <a:rPr lang="en-CA" dirty="0"/>
              <a:t>To be introduced to the concepts of cooperation and fair play. </a:t>
            </a:r>
            <a:endParaRPr lang="en-US" dirty="0"/>
          </a:p>
        </p:txBody>
      </p:sp>
      <p:sp>
        <p:nvSpPr>
          <p:cNvPr id="4" name="Slide Number Placeholder 3">
            <a:extLst>
              <a:ext uri="{FF2B5EF4-FFF2-40B4-BE49-F238E27FC236}">
                <a16:creationId xmlns:a16="http://schemas.microsoft.com/office/drawing/2014/main" id="{B811BEF7-BF16-9C4D-9F0B-206E4011A8EE}"/>
              </a:ext>
            </a:extLst>
          </p:cNvPr>
          <p:cNvSpPr>
            <a:spLocks noGrp="1"/>
          </p:cNvSpPr>
          <p:nvPr>
            <p:ph type="sldNum" sz="quarter" idx="12"/>
          </p:nvPr>
        </p:nvSpPr>
        <p:spPr/>
        <p:txBody>
          <a:bodyPr/>
          <a:lstStyle/>
          <a:p>
            <a:fld id="{3C6FE9E3-59EF-3048-8248-7234B947BADA}" type="slidenum">
              <a:rPr lang="en-US" smtClean="0"/>
              <a:t>18</a:t>
            </a:fld>
            <a:endParaRPr lang="en-US"/>
          </a:p>
        </p:txBody>
      </p:sp>
    </p:spTree>
    <p:extLst>
      <p:ext uri="{BB962C8B-B14F-4D97-AF65-F5344CB8AC3E}">
        <p14:creationId xmlns:p14="http://schemas.microsoft.com/office/powerpoint/2010/main" val="2679095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Frequently Asked Questions</a:t>
            </a:r>
            <a:endParaRPr lang="en-CA" dirty="0"/>
          </a:p>
        </p:txBody>
      </p:sp>
      <p:sp>
        <p:nvSpPr>
          <p:cNvPr id="3" name="Content Placeholder 2"/>
          <p:cNvSpPr>
            <a:spLocks noGrp="1"/>
          </p:cNvSpPr>
          <p:nvPr>
            <p:ph idx="1"/>
          </p:nvPr>
        </p:nvSpPr>
        <p:spPr/>
        <p:txBody>
          <a:bodyPr>
            <a:normAutofit fontScale="92500" lnSpcReduction="10000"/>
          </a:bodyPr>
          <a:lstStyle/>
          <a:p>
            <a:r>
              <a:rPr lang="en-US" dirty="0"/>
              <a:t>Get small kids off full size adult rinks and into an age/size appropriate game playing area</a:t>
            </a:r>
          </a:p>
          <a:p>
            <a:r>
              <a:rPr lang="en-US" dirty="0"/>
              <a:t>Get kids more engaged in game play, provide more enjoyment for kids in the games and less boredom</a:t>
            </a:r>
          </a:p>
          <a:p>
            <a:r>
              <a:rPr lang="en-US" dirty="0"/>
              <a:t>Increase skill development in games by decreasing space and increasing the puck touches and skill executions</a:t>
            </a:r>
          </a:p>
          <a:p>
            <a:r>
              <a:rPr lang="en-US" dirty="0"/>
              <a:t>Provide a more logical progression from cross ice game play at IP</a:t>
            </a:r>
            <a:endParaRPr lang="en-CA" dirty="0"/>
          </a:p>
        </p:txBody>
      </p:sp>
      <p:sp>
        <p:nvSpPr>
          <p:cNvPr id="4" name="Slide Number Placeholder 3"/>
          <p:cNvSpPr>
            <a:spLocks noGrp="1"/>
          </p:cNvSpPr>
          <p:nvPr>
            <p:ph type="sldNum" sz="quarter" idx="12"/>
          </p:nvPr>
        </p:nvSpPr>
        <p:spPr/>
        <p:txBody>
          <a:bodyPr/>
          <a:lstStyle/>
          <a:p>
            <a:fld id="{3C6FE9E3-59EF-3048-8248-7234B947BADA}" type="slidenum">
              <a:rPr lang="en-US" smtClean="0"/>
              <a:t>19</a:t>
            </a:fld>
            <a:endParaRPr lang="en-US"/>
          </a:p>
        </p:txBody>
      </p:sp>
    </p:spTree>
    <p:extLst>
      <p:ext uri="{BB962C8B-B14F-4D97-AF65-F5344CB8AC3E}">
        <p14:creationId xmlns:p14="http://schemas.microsoft.com/office/powerpoint/2010/main" val="2022270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lumMod val="75000"/>
                  </a:schemeClr>
                </a:solidFill>
              </a:rPr>
              <a:t>Tom </a:t>
            </a:r>
            <a:r>
              <a:rPr lang="en-CA" dirty="0" err="1" smtClean="0">
                <a:solidFill>
                  <a:schemeClr val="accent2">
                    <a:lumMod val="75000"/>
                  </a:schemeClr>
                </a:solidFill>
              </a:rPr>
              <a:t>Renney</a:t>
            </a:r>
            <a:endParaRPr lang="en-CA" dirty="0">
              <a:solidFill>
                <a:schemeClr val="accent2">
                  <a:lumMod val="75000"/>
                </a:schemeClr>
              </a:solidFill>
            </a:endParaRPr>
          </a:p>
        </p:txBody>
      </p:sp>
      <p:sp>
        <p:nvSpPr>
          <p:cNvPr id="3" name="Content Placeholder 2"/>
          <p:cNvSpPr>
            <a:spLocks noGrp="1"/>
          </p:cNvSpPr>
          <p:nvPr>
            <p:ph idx="1"/>
          </p:nvPr>
        </p:nvSpPr>
        <p:spPr/>
        <p:txBody>
          <a:bodyPr/>
          <a:lstStyle/>
          <a:p>
            <a:r>
              <a:rPr lang="en-CA" dirty="0" smtClean="0">
                <a:solidFill>
                  <a:schemeClr val="accent2">
                    <a:lumMod val="75000"/>
                  </a:schemeClr>
                </a:solidFill>
              </a:rPr>
              <a:t>Tom </a:t>
            </a:r>
            <a:r>
              <a:rPr lang="en-CA" dirty="0" err="1" smtClean="0">
                <a:solidFill>
                  <a:schemeClr val="accent2">
                    <a:lumMod val="75000"/>
                  </a:schemeClr>
                </a:solidFill>
              </a:rPr>
              <a:t>Renney</a:t>
            </a:r>
            <a:r>
              <a:rPr lang="en-CA" dirty="0" smtClean="0">
                <a:solidFill>
                  <a:schemeClr val="accent2">
                    <a:lumMod val="75000"/>
                  </a:schemeClr>
                </a:solidFill>
              </a:rPr>
              <a:t> discussing the transition from Full Ice to Half Ice for Novice</a:t>
            </a:r>
          </a:p>
          <a:p>
            <a:r>
              <a:rPr lang="en-CA" dirty="0"/>
              <a:t>https://www.youtube.com/watch?v=qFxET2726CY</a:t>
            </a:r>
          </a:p>
        </p:txBody>
      </p:sp>
      <p:sp>
        <p:nvSpPr>
          <p:cNvPr id="4" name="Slide Number Placeholder 3"/>
          <p:cNvSpPr>
            <a:spLocks noGrp="1"/>
          </p:cNvSpPr>
          <p:nvPr>
            <p:ph type="sldNum" sz="quarter" idx="12"/>
          </p:nvPr>
        </p:nvSpPr>
        <p:spPr/>
        <p:txBody>
          <a:bodyPr/>
          <a:lstStyle/>
          <a:p>
            <a:fld id="{3C6FE9E3-59EF-3048-8248-7234B947BADA}" type="slidenum">
              <a:rPr lang="en-US" smtClean="0"/>
              <a:t>2</a:t>
            </a:fld>
            <a:endParaRPr lang="en-US"/>
          </a:p>
        </p:txBody>
      </p:sp>
    </p:spTree>
    <p:extLst>
      <p:ext uri="{BB962C8B-B14F-4D97-AF65-F5344CB8AC3E}">
        <p14:creationId xmlns:p14="http://schemas.microsoft.com/office/powerpoint/2010/main" val="3599609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5D58-C649-AD4C-A1C6-8ED28CDCA278}"/>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BA04C07E-8816-0D47-8986-40DEEBA7E3C1}"/>
              </a:ext>
            </a:extLst>
          </p:cNvPr>
          <p:cNvSpPr>
            <a:spLocks noGrp="1"/>
          </p:cNvSpPr>
          <p:nvPr>
            <p:ph idx="1"/>
          </p:nvPr>
        </p:nvSpPr>
        <p:spPr/>
        <p:txBody>
          <a:bodyPr>
            <a:normAutofit fontScale="92500"/>
          </a:bodyPr>
          <a:lstStyle/>
          <a:p>
            <a:pPr lvl="0"/>
            <a:r>
              <a:rPr lang="en-CA" b="1" dirty="0">
                <a:solidFill>
                  <a:schemeClr val="accent2">
                    <a:lumMod val="75000"/>
                  </a:schemeClr>
                </a:solidFill>
              </a:rPr>
              <a:t>Who is developing the changes to the Novice program?</a:t>
            </a:r>
          </a:p>
          <a:p>
            <a:pPr marL="0" indent="0">
              <a:buNone/>
            </a:pPr>
            <a:endParaRPr lang="en-CA" dirty="0"/>
          </a:p>
          <a:p>
            <a:r>
              <a:rPr lang="en-CA" dirty="0"/>
              <a:t>Hockey Canada has established a “Task Team” made up of representatives from all of the branches across Canada including HEO. This Task Team has been meeting for several months and is developing a set of consistent policies and standards for implementation in 2019-2020. </a:t>
            </a:r>
          </a:p>
          <a:p>
            <a:endParaRPr lang="en-US" dirty="0"/>
          </a:p>
        </p:txBody>
      </p:sp>
      <p:sp>
        <p:nvSpPr>
          <p:cNvPr id="4" name="Slide Number Placeholder 3">
            <a:extLst>
              <a:ext uri="{FF2B5EF4-FFF2-40B4-BE49-F238E27FC236}">
                <a16:creationId xmlns:a16="http://schemas.microsoft.com/office/drawing/2014/main" id="{3B1FC783-1212-A641-919C-1FC5E7886A45}"/>
              </a:ext>
            </a:extLst>
          </p:cNvPr>
          <p:cNvSpPr>
            <a:spLocks noGrp="1"/>
          </p:cNvSpPr>
          <p:nvPr>
            <p:ph type="sldNum" sz="quarter" idx="12"/>
          </p:nvPr>
        </p:nvSpPr>
        <p:spPr/>
        <p:txBody>
          <a:bodyPr/>
          <a:lstStyle/>
          <a:p>
            <a:fld id="{3C6FE9E3-59EF-3048-8248-7234B947BADA}" type="slidenum">
              <a:rPr lang="en-US" smtClean="0"/>
              <a:t>20</a:t>
            </a:fld>
            <a:endParaRPr lang="en-US"/>
          </a:p>
        </p:txBody>
      </p:sp>
    </p:spTree>
    <p:extLst>
      <p:ext uri="{BB962C8B-B14F-4D97-AF65-F5344CB8AC3E}">
        <p14:creationId xmlns:p14="http://schemas.microsoft.com/office/powerpoint/2010/main" val="4058382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080A-0CBD-BA4D-A577-BB137E0038E7}"/>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A1177257-A1B3-E14B-BE66-4C32C58C05E1}"/>
              </a:ext>
            </a:extLst>
          </p:cNvPr>
          <p:cNvSpPr>
            <a:spLocks noGrp="1"/>
          </p:cNvSpPr>
          <p:nvPr>
            <p:ph idx="1"/>
          </p:nvPr>
        </p:nvSpPr>
        <p:spPr/>
        <p:txBody>
          <a:bodyPr>
            <a:normAutofit fontScale="92500" lnSpcReduction="20000"/>
          </a:bodyPr>
          <a:lstStyle/>
          <a:p>
            <a:pPr lvl="0"/>
            <a:r>
              <a:rPr lang="en-CA" b="1" dirty="0">
                <a:solidFill>
                  <a:schemeClr val="accent2">
                    <a:lumMod val="75000"/>
                  </a:schemeClr>
                </a:solidFill>
              </a:rPr>
              <a:t>How can we be sure that the Hockey Canada policies will accurately represent issues relevant to Hockey Eastern Ontario?</a:t>
            </a:r>
          </a:p>
          <a:p>
            <a:pPr marL="0" indent="0">
              <a:buNone/>
            </a:pPr>
            <a:r>
              <a:rPr lang="en-CA" dirty="0"/>
              <a:t> </a:t>
            </a:r>
          </a:p>
          <a:p>
            <a:r>
              <a:rPr lang="en-CA" dirty="0"/>
              <a:t>HEO has a representative on the Hockey Canada Task Team. In addition, as part of the HEO Development Committee, a HEO/HEO Minor Novice Sub-Committee has been struck. There are representatives from Districts and Associations within the branch to reflect our local issues and concerns.</a:t>
            </a:r>
          </a:p>
          <a:p>
            <a:endParaRPr lang="en-US" dirty="0"/>
          </a:p>
        </p:txBody>
      </p:sp>
      <p:sp>
        <p:nvSpPr>
          <p:cNvPr id="4" name="Slide Number Placeholder 3">
            <a:extLst>
              <a:ext uri="{FF2B5EF4-FFF2-40B4-BE49-F238E27FC236}">
                <a16:creationId xmlns:a16="http://schemas.microsoft.com/office/drawing/2014/main" id="{CF2A653C-803F-A641-B412-F3C34EEBD7EF}"/>
              </a:ext>
            </a:extLst>
          </p:cNvPr>
          <p:cNvSpPr>
            <a:spLocks noGrp="1"/>
          </p:cNvSpPr>
          <p:nvPr>
            <p:ph type="sldNum" sz="quarter" idx="12"/>
          </p:nvPr>
        </p:nvSpPr>
        <p:spPr/>
        <p:txBody>
          <a:bodyPr/>
          <a:lstStyle/>
          <a:p>
            <a:fld id="{3C6FE9E3-59EF-3048-8248-7234B947BADA}" type="slidenum">
              <a:rPr lang="en-US" smtClean="0"/>
              <a:t>21</a:t>
            </a:fld>
            <a:endParaRPr lang="en-US"/>
          </a:p>
        </p:txBody>
      </p:sp>
    </p:spTree>
    <p:extLst>
      <p:ext uri="{BB962C8B-B14F-4D97-AF65-F5344CB8AC3E}">
        <p14:creationId xmlns:p14="http://schemas.microsoft.com/office/powerpoint/2010/main" val="3251480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0C50-289A-AC4B-BF1A-D921A4C0271D}"/>
              </a:ext>
            </a:extLst>
          </p:cNvPr>
          <p:cNvSpPr>
            <a:spLocks noGrp="1"/>
          </p:cNvSpPr>
          <p:nvPr>
            <p:ph type="title"/>
          </p:nvPr>
        </p:nvSpPr>
        <p:spPr/>
        <p:txBody>
          <a:bodyPr/>
          <a:lstStyle/>
          <a:p>
            <a:r>
              <a:rPr lang="en-US" dirty="0">
                <a:solidFill>
                  <a:schemeClr val="accent2">
                    <a:lumMod val="75000"/>
                  </a:schemeClr>
                </a:solidFill>
              </a:rPr>
              <a:t>Frequently Asked Questions</a:t>
            </a:r>
            <a:endParaRPr lang="en-US" dirty="0"/>
          </a:p>
        </p:txBody>
      </p:sp>
      <p:sp>
        <p:nvSpPr>
          <p:cNvPr id="3" name="Content Placeholder 2">
            <a:extLst>
              <a:ext uri="{FF2B5EF4-FFF2-40B4-BE49-F238E27FC236}">
                <a16:creationId xmlns:a16="http://schemas.microsoft.com/office/drawing/2014/main" id="{AE68EB57-3625-FE4B-A7C4-A26E5070E064}"/>
              </a:ext>
            </a:extLst>
          </p:cNvPr>
          <p:cNvSpPr>
            <a:spLocks noGrp="1"/>
          </p:cNvSpPr>
          <p:nvPr>
            <p:ph idx="1"/>
          </p:nvPr>
        </p:nvSpPr>
        <p:spPr/>
        <p:txBody>
          <a:bodyPr>
            <a:normAutofit lnSpcReduction="10000"/>
          </a:bodyPr>
          <a:lstStyle/>
          <a:p>
            <a:pPr marL="0" lvl="0" indent="0">
              <a:buNone/>
            </a:pPr>
            <a:r>
              <a:rPr lang="en-CA" b="1" dirty="0"/>
              <a:t>   </a:t>
            </a:r>
            <a:r>
              <a:rPr lang="en-CA" b="1" dirty="0">
                <a:solidFill>
                  <a:schemeClr val="accent2">
                    <a:lumMod val="75000"/>
                  </a:schemeClr>
                </a:solidFill>
              </a:rPr>
              <a:t>Will the half-ice program be mandatory?</a:t>
            </a:r>
          </a:p>
          <a:p>
            <a:pPr marL="0" indent="0">
              <a:buNone/>
            </a:pPr>
            <a:endParaRPr lang="en-CA" dirty="0"/>
          </a:p>
          <a:p>
            <a:r>
              <a:rPr lang="en-CA" dirty="0"/>
              <a:t>Yes. </a:t>
            </a:r>
          </a:p>
          <a:p>
            <a:r>
              <a:rPr lang="en-CA" dirty="0"/>
              <a:t>However, it is understood that there is a wide variety of half-ice delivery options to accommodate different local conditions so as the policies are developed, they will designed with some degree of flexibility so those local conditions can be accommodated.</a:t>
            </a:r>
          </a:p>
          <a:p>
            <a:endParaRPr lang="en-CA" dirty="0"/>
          </a:p>
          <a:p>
            <a:endParaRPr lang="en-US" dirty="0"/>
          </a:p>
        </p:txBody>
      </p:sp>
      <p:sp>
        <p:nvSpPr>
          <p:cNvPr id="4" name="Slide Number Placeholder 3">
            <a:extLst>
              <a:ext uri="{FF2B5EF4-FFF2-40B4-BE49-F238E27FC236}">
                <a16:creationId xmlns:a16="http://schemas.microsoft.com/office/drawing/2014/main" id="{EC0BF336-7955-974B-8476-A150D3546E0E}"/>
              </a:ext>
            </a:extLst>
          </p:cNvPr>
          <p:cNvSpPr>
            <a:spLocks noGrp="1"/>
          </p:cNvSpPr>
          <p:nvPr>
            <p:ph type="sldNum" sz="quarter" idx="12"/>
          </p:nvPr>
        </p:nvSpPr>
        <p:spPr/>
        <p:txBody>
          <a:bodyPr/>
          <a:lstStyle/>
          <a:p>
            <a:fld id="{3C6FE9E3-59EF-3048-8248-7234B947BADA}" type="slidenum">
              <a:rPr lang="en-US" smtClean="0"/>
              <a:t>22</a:t>
            </a:fld>
            <a:endParaRPr lang="en-US"/>
          </a:p>
        </p:txBody>
      </p:sp>
    </p:spTree>
    <p:extLst>
      <p:ext uri="{BB962C8B-B14F-4D97-AF65-F5344CB8AC3E}">
        <p14:creationId xmlns:p14="http://schemas.microsoft.com/office/powerpoint/2010/main" val="3846244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48F5-DA6F-AF49-B677-0D7D9AF7E606}"/>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5E638105-AD32-1641-BE92-ECD407FF3265}"/>
              </a:ext>
            </a:extLst>
          </p:cNvPr>
          <p:cNvSpPr>
            <a:spLocks noGrp="1"/>
          </p:cNvSpPr>
          <p:nvPr>
            <p:ph idx="1"/>
          </p:nvPr>
        </p:nvSpPr>
        <p:spPr/>
        <p:txBody>
          <a:bodyPr/>
          <a:lstStyle/>
          <a:p>
            <a:pPr lvl="0"/>
            <a:r>
              <a:rPr lang="en-CA" b="1" dirty="0" err="1">
                <a:solidFill>
                  <a:schemeClr val="accent2">
                    <a:lumMod val="75000"/>
                  </a:schemeClr>
                </a:solidFill>
              </a:rPr>
              <a:t>WiIl</a:t>
            </a:r>
            <a:r>
              <a:rPr lang="en-CA" b="1" dirty="0">
                <a:solidFill>
                  <a:schemeClr val="accent2">
                    <a:lumMod val="75000"/>
                  </a:schemeClr>
                </a:solidFill>
              </a:rPr>
              <a:t> the new Novice program be open to IP players?</a:t>
            </a:r>
          </a:p>
          <a:p>
            <a:pPr marL="0" indent="0">
              <a:buNone/>
            </a:pPr>
            <a:r>
              <a:rPr lang="en-CA" dirty="0"/>
              <a:t> </a:t>
            </a:r>
          </a:p>
          <a:p>
            <a:r>
              <a:rPr lang="en-CA" dirty="0"/>
              <a:t>No. </a:t>
            </a:r>
          </a:p>
          <a:p>
            <a:r>
              <a:rPr lang="en-CA" dirty="0"/>
              <a:t>No players under 7 years of age will be permitted to play in the Novice program.</a:t>
            </a:r>
          </a:p>
          <a:p>
            <a:pPr marL="0" indent="0">
              <a:buNone/>
            </a:pPr>
            <a:r>
              <a:rPr lang="en-CA" dirty="0"/>
              <a:t> </a:t>
            </a:r>
          </a:p>
          <a:p>
            <a:endParaRPr lang="en-US" dirty="0"/>
          </a:p>
        </p:txBody>
      </p:sp>
      <p:sp>
        <p:nvSpPr>
          <p:cNvPr id="4" name="Slide Number Placeholder 3">
            <a:extLst>
              <a:ext uri="{FF2B5EF4-FFF2-40B4-BE49-F238E27FC236}">
                <a16:creationId xmlns:a16="http://schemas.microsoft.com/office/drawing/2014/main" id="{C4BE64DC-AD85-B346-8742-73CE720A5CC1}"/>
              </a:ext>
            </a:extLst>
          </p:cNvPr>
          <p:cNvSpPr>
            <a:spLocks noGrp="1"/>
          </p:cNvSpPr>
          <p:nvPr>
            <p:ph type="sldNum" sz="quarter" idx="12"/>
          </p:nvPr>
        </p:nvSpPr>
        <p:spPr/>
        <p:txBody>
          <a:bodyPr/>
          <a:lstStyle/>
          <a:p>
            <a:fld id="{3C6FE9E3-59EF-3048-8248-7234B947BADA}" type="slidenum">
              <a:rPr lang="en-US" smtClean="0"/>
              <a:t>23</a:t>
            </a:fld>
            <a:endParaRPr lang="en-US"/>
          </a:p>
        </p:txBody>
      </p:sp>
    </p:spTree>
    <p:extLst>
      <p:ext uri="{BB962C8B-B14F-4D97-AF65-F5344CB8AC3E}">
        <p14:creationId xmlns:p14="http://schemas.microsoft.com/office/powerpoint/2010/main" val="2695012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D1A8-43F5-9944-9EDF-98E6D579B6DD}"/>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C1AEFE17-972E-7D4C-968F-CA6958DF2E63}"/>
              </a:ext>
            </a:extLst>
          </p:cNvPr>
          <p:cNvSpPr>
            <a:spLocks noGrp="1"/>
          </p:cNvSpPr>
          <p:nvPr>
            <p:ph idx="1"/>
          </p:nvPr>
        </p:nvSpPr>
        <p:spPr/>
        <p:txBody>
          <a:bodyPr/>
          <a:lstStyle/>
          <a:p>
            <a:pPr lvl="0"/>
            <a:r>
              <a:rPr lang="en-CA" b="1" dirty="0">
                <a:solidFill>
                  <a:schemeClr val="accent2">
                    <a:lumMod val="75000"/>
                  </a:schemeClr>
                </a:solidFill>
              </a:rPr>
              <a:t>Will there still be “</a:t>
            </a:r>
            <a:r>
              <a:rPr lang="en-CA" b="1" dirty="0" err="1">
                <a:solidFill>
                  <a:schemeClr val="accent2">
                    <a:lumMod val="75000"/>
                  </a:schemeClr>
                </a:solidFill>
              </a:rPr>
              <a:t>tiering</a:t>
            </a:r>
            <a:r>
              <a:rPr lang="en-CA" b="1" dirty="0">
                <a:solidFill>
                  <a:schemeClr val="accent2">
                    <a:lumMod val="75000"/>
                  </a:schemeClr>
                </a:solidFill>
              </a:rPr>
              <a:t>”?</a:t>
            </a:r>
          </a:p>
          <a:p>
            <a:pPr marL="0" indent="0">
              <a:buNone/>
            </a:pPr>
            <a:endParaRPr lang="en-CA" dirty="0"/>
          </a:p>
          <a:p>
            <a:r>
              <a:rPr lang="en-CA" dirty="0"/>
              <a:t>It is still anticipated that there will be </a:t>
            </a:r>
            <a:r>
              <a:rPr lang="en-CA" dirty="0" err="1"/>
              <a:t>tiering</a:t>
            </a:r>
            <a:r>
              <a:rPr lang="en-CA" dirty="0"/>
              <a:t> (where registrant levels permit) to reflect the difference in skill levels. </a:t>
            </a:r>
          </a:p>
          <a:p>
            <a:r>
              <a:rPr lang="en-CA" dirty="0"/>
              <a:t>It’s possible that there could be changes to the existing </a:t>
            </a:r>
            <a:r>
              <a:rPr lang="en-CA" dirty="0" err="1"/>
              <a:t>tiering</a:t>
            </a:r>
            <a:r>
              <a:rPr lang="en-CA" dirty="0"/>
              <a:t> models or the number of tiers as the teams continue their work. </a:t>
            </a:r>
          </a:p>
          <a:p>
            <a:endParaRPr lang="en-US" dirty="0"/>
          </a:p>
        </p:txBody>
      </p:sp>
      <p:sp>
        <p:nvSpPr>
          <p:cNvPr id="4" name="Slide Number Placeholder 3">
            <a:extLst>
              <a:ext uri="{FF2B5EF4-FFF2-40B4-BE49-F238E27FC236}">
                <a16:creationId xmlns:a16="http://schemas.microsoft.com/office/drawing/2014/main" id="{8CC42649-51F7-A843-8EDD-C7DA04BE6808}"/>
              </a:ext>
            </a:extLst>
          </p:cNvPr>
          <p:cNvSpPr>
            <a:spLocks noGrp="1"/>
          </p:cNvSpPr>
          <p:nvPr>
            <p:ph type="sldNum" sz="quarter" idx="12"/>
          </p:nvPr>
        </p:nvSpPr>
        <p:spPr/>
        <p:txBody>
          <a:bodyPr/>
          <a:lstStyle/>
          <a:p>
            <a:fld id="{3C6FE9E3-59EF-3048-8248-7234B947BADA}" type="slidenum">
              <a:rPr lang="en-US" smtClean="0"/>
              <a:t>24</a:t>
            </a:fld>
            <a:endParaRPr lang="en-US"/>
          </a:p>
        </p:txBody>
      </p:sp>
    </p:spTree>
    <p:extLst>
      <p:ext uri="{BB962C8B-B14F-4D97-AF65-F5344CB8AC3E}">
        <p14:creationId xmlns:p14="http://schemas.microsoft.com/office/powerpoint/2010/main" val="378277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09C9-4E80-8741-85A9-AE084C0CBFA8}"/>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5A0789DA-F4BB-DC46-83B6-9C8D7F55DBEF}"/>
              </a:ext>
            </a:extLst>
          </p:cNvPr>
          <p:cNvSpPr>
            <a:spLocks noGrp="1"/>
          </p:cNvSpPr>
          <p:nvPr>
            <p:ph idx="1"/>
          </p:nvPr>
        </p:nvSpPr>
        <p:spPr/>
        <p:txBody>
          <a:bodyPr/>
          <a:lstStyle/>
          <a:p>
            <a:pPr lvl="0"/>
            <a:r>
              <a:rPr lang="en-CA" b="1" dirty="0">
                <a:solidFill>
                  <a:schemeClr val="accent2">
                    <a:lumMod val="75000"/>
                  </a:schemeClr>
                </a:solidFill>
              </a:rPr>
              <a:t>What will happen to the Novice competitive programs?</a:t>
            </a:r>
          </a:p>
          <a:p>
            <a:pPr marL="0" indent="0">
              <a:buNone/>
            </a:pPr>
            <a:endParaRPr lang="en-CA" dirty="0"/>
          </a:p>
          <a:p>
            <a:r>
              <a:rPr lang="en-CA" dirty="0"/>
              <a:t>Hockey Canada has not taken a position on competitive hockey only that all Novice programs must be delivered in half ice format. </a:t>
            </a:r>
          </a:p>
          <a:p>
            <a:r>
              <a:rPr lang="en-CA" dirty="0"/>
              <a:t>As This will be discussed as part of the HEO Development sub-committee </a:t>
            </a:r>
            <a:endParaRPr lang="en-US" dirty="0"/>
          </a:p>
        </p:txBody>
      </p:sp>
      <p:sp>
        <p:nvSpPr>
          <p:cNvPr id="4" name="Slide Number Placeholder 3">
            <a:extLst>
              <a:ext uri="{FF2B5EF4-FFF2-40B4-BE49-F238E27FC236}">
                <a16:creationId xmlns:a16="http://schemas.microsoft.com/office/drawing/2014/main" id="{A1EEAC53-A8DA-F143-AB5C-07BB8020F882}"/>
              </a:ext>
            </a:extLst>
          </p:cNvPr>
          <p:cNvSpPr>
            <a:spLocks noGrp="1"/>
          </p:cNvSpPr>
          <p:nvPr>
            <p:ph type="sldNum" sz="quarter" idx="12"/>
          </p:nvPr>
        </p:nvSpPr>
        <p:spPr/>
        <p:txBody>
          <a:bodyPr/>
          <a:lstStyle/>
          <a:p>
            <a:fld id="{3C6FE9E3-59EF-3048-8248-7234B947BADA}" type="slidenum">
              <a:rPr lang="en-US" smtClean="0"/>
              <a:t>25</a:t>
            </a:fld>
            <a:endParaRPr lang="en-US"/>
          </a:p>
        </p:txBody>
      </p:sp>
    </p:spTree>
    <p:extLst>
      <p:ext uri="{BB962C8B-B14F-4D97-AF65-F5344CB8AC3E}">
        <p14:creationId xmlns:p14="http://schemas.microsoft.com/office/powerpoint/2010/main" val="1152099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A769-D0CD-EF47-95EB-4884AED2B25D}"/>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545F66D4-35BF-C940-B97E-0EC6937E027B}"/>
              </a:ext>
            </a:extLst>
          </p:cNvPr>
          <p:cNvSpPr>
            <a:spLocks noGrp="1"/>
          </p:cNvSpPr>
          <p:nvPr>
            <p:ph idx="1"/>
          </p:nvPr>
        </p:nvSpPr>
        <p:spPr/>
        <p:txBody>
          <a:bodyPr/>
          <a:lstStyle/>
          <a:p>
            <a:pPr lvl="0"/>
            <a:r>
              <a:rPr lang="en-CA" b="1" dirty="0">
                <a:solidFill>
                  <a:schemeClr val="accent2">
                    <a:lumMod val="75000"/>
                  </a:schemeClr>
                </a:solidFill>
              </a:rPr>
              <a:t>Will the number of players per team change?</a:t>
            </a:r>
          </a:p>
          <a:p>
            <a:pPr marL="0" indent="0">
              <a:buNone/>
            </a:pPr>
            <a:r>
              <a:rPr lang="en-CA" dirty="0"/>
              <a:t> </a:t>
            </a:r>
          </a:p>
          <a:p>
            <a:r>
              <a:rPr lang="en-CA" dirty="0"/>
              <a:t>This is one of the issues that will be reviewed by the HEO Development Sub-committee.</a:t>
            </a:r>
          </a:p>
          <a:p>
            <a:endParaRPr lang="en-US" dirty="0"/>
          </a:p>
        </p:txBody>
      </p:sp>
      <p:sp>
        <p:nvSpPr>
          <p:cNvPr id="4" name="Slide Number Placeholder 3">
            <a:extLst>
              <a:ext uri="{FF2B5EF4-FFF2-40B4-BE49-F238E27FC236}">
                <a16:creationId xmlns:a16="http://schemas.microsoft.com/office/drawing/2014/main" id="{3C297E5C-C820-7441-845E-B72C466DFDAF}"/>
              </a:ext>
            </a:extLst>
          </p:cNvPr>
          <p:cNvSpPr>
            <a:spLocks noGrp="1"/>
          </p:cNvSpPr>
          <p:nvPr>
            <p:ph type="sldNum" sz="quarter" idx="12"/>
          </p:nvPr>
        </p:nvSpPr>
        <p:spPr/>
        <p:txBody>
          <a:bodyPr/>
          <a:lstStyle/>
          <a:p>
            <a:fld id="{3C6FE9E3-59EF-3048-8248-7234B947BADA}" type="slidenum">
              <a:rPr lang="en-US" smtClean="0"/>
              <a:t>26</a:t>
            </a:fld>
            <a:endParaRPr lang="en-US"/>
          </a:p>
        </p:txBody>
      </p:sp>
    </p:spTree>
    <p:extLst>
      <p:ext uri="{BB962C8B-B14F-4D97-AF65-F5344CB8AC3E}">
        <p14:creationId xmlns:p14="http://schemas.microsoft.com/office/powerpoint/2010/main" val="428716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4343-C6CB-5240-AAB5-5D048F38E6DD}"/>
              </a:ext>
            </a:extLst>
          </p:cNvPr>
          <p:cNvSpPr>
            <a:spLocks noGrp="1"/>
          </p:cNvSpPr>
          <p:nvPr>
            <p:ph type="title"/>
          </p:nvPr>
        </p:nvSpPr>
        <p:spPr/>
        <p:txBody>
          <a:bodyPr/>
          <a:lstStyle/>
          <a:p>
            <a:r>
              <a:rPr lang="en-US" dirty="0">
                <a:solidFill>
                  <a:schemeClr val="accent2">
                    <a:lumMod val="75000"/>
                  </a:schemeClr>
                </a:solidFill>
              </a:rPr>
              <a:t>Frequently Asked Questions</a:t>
            </a:r>
          </a:p>
        </p:txBody>
      </p:sp>
      <p:sp>
        <p:nvSpPr>
          <p:cNvPr id="3" name="Content Placeholder 2">
            <a:extLst>
              <a:ext uri="{FF2B5EF4-FFF2-40B4-BE49-F238E27FC236}">
                <a16:creationId xmlns:a16="http://schemas.microsoft.com/office/drawing/2014/main" id="{61A8C389-FBFA-E547-9FF6-572359D85D9E}"/>
              </a:ext>
            </a:extLst>
          </p:cNvPr>
          <p:cNvSpPr>
            <a:spLocks noGrp="1"/>
          </p:cNvSpPr>
          <p:nvPr>
            <p:ph idx="1"/>
          </p:nvPr>
        </p:nvSpPr>
        <p:spPr/>
        <p:txBody>
          <a:bodyPr>
            <a:normAutofit/>
          </a:bodyPr>
          <a:lstStyle/>
          <a:p>
            <a:pPr lvl="0"/>
            <a:r>
              <a:rPr lang="en-CA" b="1" dirty="0">
                <a:solidFill>
                  <a:schemeClr val="accent2">
                    <a:lumMod val="75000"/>
                  </a:schemeClr>
                </a:solidFill>
              </a:rPr>
              <a:t>Will the new program impact program costs or result in increases/decreases in registration costs?</a:t>
            </a:r>
          </a:p>
          <a:p>
            <a:pPr marL="0" indent="0">
              <a:buNone/>
            </a:pPr>
            <a:r>
              <a:rPr lang="en-CA" dirty="0"/>
              <a:t> </a:t>
            </a:r>
          </a:p>
          <a:p>
            <a:r>
              <a:rPr lang="en-CA" dirty="0"/>
              <a:t>Although the specifics of the program is still in development, it is not expected that this will have a material impacts of costs either up or down.</a:t>
            </a:r>
          </a:p>
          <a:p>
            <a:pPr marL="0" indent="0">
              <a:buNone/>
            </a:pPr>
            <a:endParaRPr lang="en-CA" dirty="0"/>
          </a:p>
          <a:p>
            <a:endParaRPr lang="en-US" dirty="0"/>
          </a:p>
        </p:txBody>
      </p:sp>
      <p:sp>
        <p:nvSpPr>
          <p:cNvPr id="4" name="Slide Number Placeholder 3">
            <a:extLst>
              <a:ext uri="{FF2B5EF4-FFF2-40B4-BE49-F238E27FC236}">
                <a16:creationId xmlns:a16="http://schemas.microsoft.com/office/drawing/2014/main" id="{7DC6335F-AD90-5E4F-9AF2-6DE13A8FD9C8}"/>
              </a:ext>
            </a:extLst>
          </p:cNvPr>
          <p:cNvSpPr>
            <a:spLocks noGrp="1"/>
          </p:cNvSpPr>
          <p:nvPr>
            <p:ph type="sldNum" sz="quarter" idx="12"/>
          </p:nvPr>
        </p:nvSpPr>
        <p:spPr/>
        <p:txBody>
          <a:bodyPr/>
          <a:lstStyle/>
          <a:p>
            <a:fld id="{3C6FE9E3-59EF-3048-8248-7234B947BADA}" type="slidenum">
              <a:rPr lang="en-US" smtClean="0"/>
              <a:t>27</a:t>
            </a:fld>
            <a:endParaRPr lang="en-US"/>
          </a:p>
        </p:txBody>
      </p:sp>
    </p:spTree>
    <p:extLst>
      <p:ext uri="{BB962C8B-B14F-4D97-AF65-F5344CB8AC3E}">
        <p14:creationId xmlns:p14="http://schemas.microsoft.com/office/powerpoint/2010/main" val="3019986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lumMod val="75000"/>
                  </a:schemeClr>
                </a:solidFill>
              </a:rPr>
              <a:t>Questions</a:t>
            </a:r>
            <a:endParaRPr lang="en-CA" dirty="0">
              <a:solidFill>
                <a:schemeClr val="accent2">
                  <a:lumMod val="75000"/>
                </a:schemeClr>
              </a:solidFill>
            </a:endParaRPr>
          </a:p>
        </p:txBody>
      </p:sp>
      <p:sp>
        <p:nvSpPr>
          <p:cNvPr id="3" name="Content Placeholder 2"/>
          <p:cNvSpPr>
            <a:spLocks noGrp="1"/>
          </p:cNvSpPr>
          <p:nvPr>
            <p:ph idx="1"/>
          </p:nvPr>
        </p:nvSpPr>
        <p:spPr/>
        <p:txBody>
          <a:bodyPr/>
          <a:lstStyle/>
          <a:p>
            <a:r>
              <a:rPr lang="en-CA" dirty="0" smtClean="0"/>
              <a:t>Any questions can be directed to </a:t>
            </a:r>
          </a:p>
          <a:p>
            <a:r>
              <a:rPr lang="en-CA" dirty="0" smtClean="0"/>
              <a:t>Jeff Robert</a:t>
            </a:r>
          </a:p>
          <a:p>
            <a:pPr marL="0" indent="0">
              <a:buNone/>
            </a:pPr>
            <a:r>
              <a:rPr lang="en-CA" dirty="0" smtClean="0"/>
              <a:t>   HEO’s Development Programs Officer </a:t>
            </a:r>
          </a:p>
          <a:p>
            <a:r>
              <a:rPr lang="en-CA" dirty="0" smtClean="0">
                <a:solidFill>
                  <a:schemeClr val="accent2">
                    <a:lumMod val="75000"/>
                  </a:schemeClr>
                </a:solidFill>
              </a:rPr>
              <a:t>jrobert@hockeyeasternontatio.ca</a:t>
            </a:r>
            <a:endParaRPr lang="en-CA"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3C6FE9E3-59EF-3048-8248-7234B947BADA}" type="slidenum">
              <a:rPr lang="en-US" smtClean="0"/>
              <a:t>28</a:t>
            </a:fld>
            <a:endParaRPr lang="en-US"/>
          </a:p>
        </p:txBody>
      </p:sp>
    </p:spTree>
    <p:extLst>
      <p:ext uri="{BB962C8B-B14F-4D97-AF65-F5344CB8AC3E}">
        <p14:creationId xmlns:p14="http://schemas.microsoft.com/office/powerpoint/2010/main" val="21331552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4" name="Rectangle 16"/>
          <p:cNvSpPr>
            <a:spLocks noGrp="1" noChangeArrowheads="1"/>
          </p:cNvSpPr>
          <p:nvPr>
            <p:ph type="body" idx="1"/>
          </p:nvPr>
        </p:nvSpPr>
        <p:spPr>
          <a:xfrm>
            <a:off x="488845" y="304801"/>
            <a:ext cx="8417009" cy="5455240"/>
          </a:xfrm>
        </p:spPr>
        <p:txBody>
          <a:bodyPr>
            <a:normAutofit fontScale="77500" lnSpcReduction="20000"/>
          </a:bodyPr>
          <a:lstStyle/>
          <a:p>
            <a:pPr marL="0" indent="0">
              <a:lnSpc>
                <a:spcPct val="170000"/>
              </a:lnSpc>
              <a:buNone/>
            </a:pPr>
            <a:r>
              <a:rPr lang="en-US" sz="5800" b="1" i="1" dirty="0"/>
              <a:t>Hockey Canada Mandate:</a:t>
            </a:r>
          </a:p>
          <a:p>
            <a:pPr marL="0" indent="0">
              <a:lnSpc>
                <a:spcPct val="170000"/>
              </a:lnSpc>
              <a:buNone/>
            </a:pPr>
            <a:r>
              <a:rPr lang="en-US" sz="4400" b="1" dirty="0">
                <a:solidFill>
                  <a:srgbClr val="800000"/>
                </a:solidFill>
              </a:rPr>
              <a:t>To accept the recommendation that the Novice age group shall only use half ice for all game play effective the 2019-20 season. </a:t>
            </a:r>
          </a:p>
          <a:p>
            <a:pPr marL="0" indent="0">
              <a:lnSpc>
                <a:spcPct val="170000"/>
              </a:lnSpc>
              <a:buNone/>
            </a:pPr>
            <a:endParaRPr lang="en-US" sz="4500" dirty="0"/>
          </a:p>
          <a:p>
            <a:pPr marL="0" indent="0">
              <a:lnSpc>
                <a:spcPct val="120000"/>
              </a:lnSpc>
              <a:buNone/>
            </a:pPr>
            <a:r>
              <a:rPr lang="en-US" sz="3600" b="1" i="1" dirty="0"/>
              <a:t>Mandate  Carried</a:t>
            </a:r>
          </a:p>
        </p:txBody>
      </p:sp>
      <p:cxnSp>
        <p:nvCxnSpPr>
          <p:cNvPr id="3" name="Straight Connector 2"/>
          <p:cNvCxnSpPr/>
          <p:nvPr/>
        </p:nvCxnSpPr>
        <p:spPr>
          <a:xfrm>
            <a:off x="488845" y="1197428"/>
            <a:ext cx="7916092"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835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txBox="1">
            <a:spLocks noChangeArrowheads="1"/>
          </p:cNvSpPr>
          <p:nvPr/>
        </p:nvSpPr>
        <p:spPr>
          <a:xfrm>
            <a:off x="547533" y="85997"/>
            <a:ext cx="7932549" cy="846513"/>
          </a:xfrm>
          <a:prstGeom prst="rect">
            <a:avLst/>
          </a:prstGeom>
        </p:spPr>
        <p:txBody>
          <a:bodyPr/>
          <a:lstStyle/>
          <a:p>
            <a:pPr marR="0" lvl="0" defTabSz="457200" rtl="0" eaLnBrk="0" fontAlgn="base" latinLnBrk="0" hangingPunct="0">
              <a:lnSpc>
                <a:spcPct val="100000"/>
              </a:lnSpc>
              <a:spcBef>
                <a:spcPct val="0"/>
              </a:spcBef>
              <a:spcAft>
                <a:spcPct val="0"/>
              </a:spcAft>
              <a:buClr>
                <a:srgbClr val="FF0000"/>
              </a:buClr>
              <a:buSzPct val="115000"/>
              <a:tabLst/>
              <a:defRPr/>
            </a:pPr>
            <a:r>
              <a:rPr kumimoji="0" lang="en-US" sz="3600" b="1" i="1" u="none" strike="noStrike" kern="1200" cap="none" spc="0" normalizeH="0" baseline="0" noProof="0" dirty="0">
                <a:ln>
                  <a:noFill/>
                </a:ln>
                <a:solidFill>
                  <a:schemeClr val="tx1">
                    <a:lumMod val="75000"/>
                    <a:lumOff val="25000"/>
                  </a:schemeClr>
                </a:solidFill>
                <a:effectLst/>
                <a:uLnTx/>
                <a:uFillTx/>
                <a:latin typeface="+mj-lt"/>
                <a:ea typeface="ＭＳ Ｐゴシック" pitchFamily="34" charset="-128"/>
                <a:cs typeface="Apple Casual"/>
              </a:rPr>
              <a:t>TOP </a:t>
            </a:r>
            <a:r>
              <a:rPr kumimoji="0" lang="en-US" sz="7200" b="1" i="1" u="none" strike="noStrike" kern="1200" cap="none" spc="0" normalizeH="0" baseline="0" noProof="0" dirty="0">
                <a:ln>
                  <a:noFill/>
                </a:ln>
                <a:solidFill>
                  <a:srgbClr val="800000"/>
                </a:solidFill>
                <a:effectLst/>
                <a:uLnTx/>
                <a:uFillTx/>
                <a:latin typeface="+mj-lt"/>
                <a:ea typeface="ＭＳ Ｐゴシック" pitchFamily="34" charset="-128"/>
                <a:cs typeface="Apple Casual"/>
              </a:rPr>
              <a:t>5</a:t>
            </a:r>
            <a:r>
              <a:rPr kumimoji="0" lang="en-US" sz="3600" b="1" i="1" u="none" strike="noStrike" kern="1200" cap="none" spc="0" normalizeH="0" baseline="0" noProof="0" dirty="0">
                <a:ln>
                  <a:noFill/>
                </a:ln>
                <a:solidFill>
                  <a:schemeClr val="tx1">
                    <a:lumMod val="75000"/>
                    <a:lumOff val="25000"/>
                  </a:schemeClr>
                </a:solidFill>
                <a:effectLst/>
                <a:uLnTx/>
                <a:uFillTx/>
                <a:latin typeface="+mj-lt"/>
                <a:ea typeface="ＭＳ Ｐゴシック" pitchFamily="34" charset="-128"/>
                <a:cs typeface="Apple Casual"/>
              </a:rPr>
              <a:t> REASONS </a:t>
            </a:r>
            <a:r>
              <a:rPr lang="en-US" sz="3600" b="1" i="1" dirty="0">
                <a:solidFill>
                  <a:schemeClr val="tx1">
                    <a:lumMod val="75000"/>
                    <a:lumOff val="25000"/>
                  </a:schemeClr>
                </a:solidFill>
                <a:latin typeface="+mj-lt"/>
                <a:ea typeface="ＭＳ Ｐゴシック" pitchFamily="34" charset="-128"/>
                <a:cs typeface="Apple Casual"/>
              </a:rPr>
              <a:t>. . . </a:t>
            </a:r>
            <a:r>
              <a:rPr kumimoji="0" lang="en-US" sz="3600" b="1" i="1" u="none" strike="noStrike" kern="1200" cap="none" spc="0" normalizeH="0" baseline="0" noProof="0" dirty="0">
                <a:ln>
                  <a:noFill/>
                </a:ln>
                <a:solidFill>
                  <a:schemeClr val="tx1">
                    <a:lumMod val="75000"/>
                    <a:lumOff val="25000"/>
                  </a:schemeClr>
                </a:solidFill>
                <a:effectLst/>
                <a:uLnTx/>
                <a:uFillTx/>
                <a:latin typeface="+mj-lt"/>
                <a:ea typeface="ＭＳ Ｐゴシック" pitchFamily="34" charset="-128"/>
                <a:cs typeface="Apple Casual"/>
              </a:rPr>
              <a:t>KIDS PLAY SPORT</a:t>
            </a:r>
          </a:p>
        </p:txBody>
      </p:sp>
      <p:sp>
        <p:nvSpPr>
          <p:cNvPr id="27" name="Content Placeholder 26"/>
          <p:cNvSpPr>
            <a:spLocks noGrp="1"/>
          </p:cNvSpPr>
          <p:nvPr>
            <p:ph idx="1"/>
          </p:nvPr>
        </p:nvSpPr>
        <p:spPr>
          <a:xfrm>
            <a:off x="1320799" y="1268759"/>
            <a:ext cx="6863194" cy="4251507"/>
          </a:xfrm>
        </p:spPr>
        <p:txBody>
          <a:bodyPr>
            <a:noAutofit/>
          </a:bodyPr>
          <a:lstStyle/>
          <a:p>
            <a:pPr marL="896938" indent="-896938">
              <a:lnSpc>
                <a:spcPct val="150000"/>
              </a:lnSpc>
              <a:buClr>
                <a:srgbClr val="800000"/>
              </a:buClr>
              <a:buSzPct val="115000"/>
              <a:buFont typeface="+mj-lt"/>
              <a:buAutoNum type="arabicPeriod"/>
            </a:pPr>
            <a:r>
              <a:rPr lang="en-CA" b="1" i="1" dirty="0">
                <a:latin typeface="+mj-lt"/>
                <a:cs typeface="Apple Casual"/>
              </a:rPr>
              <a:t>To have fun</a:t>
            </a:r>
          </a:p>
          <a:p>
            <a:pPr marL="896938" indent="-896938">
              <a:lnSpc>
                <a:spcPct val="150000"/>
              </a:lnSpc>
              <a:buClr>
                <a:srgbClr val="800000"/>
              </a:buClr>
              <a:buSzPct val="115000"/>
              <a:buFont typeface="+mj-lt"/>
              <a:buAutoNum type="arabicPeriod"/>
            </a:pPr>
            <a:r>
              <a:rPr lang="en-CA" b="1" i="1" dirty="0">
                <a:latin typeface="+mj-lt"/>
                <a:cs typeface="Apple Casual"/>
              </a:rPr>
              <a:t>To do something they’re good at</a:t>
            </a:r>
          </a:p>
          <a:p>
            <a:pPr marL="896938" indent="-896938">
              <a:lnSpc>
                <a:spcPct val="150000"/>
              </a:lnSpc>
              <a:buClr>
                <a:srgbClr val="800000"/>
              </a:buClr>
              <a:buSzPct val="115000"/>
              <a:buFont typeface="+mj-lt"/>
              <a:buAutoNum type="arabicPeriod"/>
            </a:pPr>
            <a:r>
              <a:rPr lang="en-CA" b="1" i="1" dirty="0">
                <a:latin typeface="+mj-lt"/>
                <a:cs typeface="Apple Casual"/>
              </a:rPr>
              <a:t>To improve their skills</a:t>
            </a:r>
          </a:p>
          <a:p>
            <a:pPr marL="896938" indent="-896938">
              <a:lnSpc>
                <a:spcPct val="150000"/>
              </a:lnSpc>
              <a:buClr>
                <a:srgbClr val="800000"/>
              </a:buClr>
              <a:buSzPct val="115000"/>
              <a:buFont typeface="+mj-lt"/>
              <a:buAutoNum type="arabicPeriod"/>
            </a:pPr>
            <a:r>
              <a:rPr lang="en-CA" b="1" i="1" dirty="0">
                <a:latin typeface="+mj-lt"/>
                <a:cs typeface="Apple Casual"/>
              </a:rPr>
              <a:t>To stay in shape</a:t>
            </a:r>
          </a:p>
          <a:p>
            <a:pPr marL="896938" indent="-896938">
              <a:lnSpc>
                <a:spcPct val="150000"/>
              </a:lnSpc>
              <a:buClr>
                <a:srgbClr val="800000"/>
              </a:buClr>
              <a:buSzPct val="115000"/>
              <a:buFont typeface="+mj-lt"/>
              <a:buAutoNum type="arabicPeriod"/>
            </a:pPr>
            <a:r>
              <a:rPr lang="en-CA" b="1" i="1" dirty="0">
                <a:latin typeface="+mj-lt"/>
                <a:cs typeface="Apple Casual"/>
              </a:rPr>
              <a:t>To get exercise</a:t>
            </a:r>
          </a:p>
        </p:txBody>
      </p:sp>
      <p:sp>
        <p:nvSpPr>
          <p:cNvPr id="2" name="Rectangle 1"/>
          <p:cNvSpPr/>
          <p:nvPr/>
        </p:nvSpPr>
        <p:spPr>
          <a:xfrm>
            <a:off x="1137958" y="5680029"/>
            <a:ext cx="7548842" cy="369332"/>
          </a:xfrm>
          <a:prstGeom prst="rect">
            <a:avLst/>
          </a:prstGeom>
        </p:spPr>
        <p:txBody>
          <a:bodyPr wrap="square">
            <a:spAutoFit/>
          </a:bodyPr>
          <a:lstStyle/>
          <a:p>
            <a:r>
              <a:rPr lang="en-US" i="1" dirty="0">
                <a:solidFill>
                  <a:schemeClr val="tx1">
                    <a:lumMod val="95000"/>
                    <a:lumOff val="5000"/>
                  </a:schemeClr>
                </a:solidFill>
              </a:rPr>
              <a:t>Institute for the Study of Youth Sports, Michigan State University (1989)</a:t>
            </a:r>
          </a:p>
        </p:txBody>
      </p:sp>
      <p:sp>
        <p:nvSpPr>
          <p:cNvPr id="3" name="Slide Number Placeholder 2"/>
          <p:cNvSpPr>
            <a:spLocks noGrp="1"/>
          </p:cNvSpPr>
          <p:nvPr>
            <p:ph type="sldNum" sz="quarter" idx="12"/>
          </p:nvPr>
        </p:nvSpPr>
        <p:spPr/>
        <p:txBody>
          <a:bodyPr/>
          <a:lstStyle/>
          <a:p>
            <a:fld id="{0EC6B9A0-8FBB-124F-9EAE-91476AF84393}" type="slidenum">
              <a:rPr lang="en-US" smtClean="0"/>
              <a:t>4</a:t>
            </a:fld>
            <a:endParaRPr lang="en-US" dirty="0"/>
          </a:p>
        </p:txBody>
      </p:sp>
      <p:cxnSp>
        <p:nvCxnSpPr>
          <p:cNvPr id="6" name="Straight Connector 5"/>
          <p:cNvCxnSpPr/>
          <p:nvPr/>
        </p:nvCxnSpPr>
        <p:spPr>
          <a:xfrm>
            <a:off x="1380797" y="1263032"/>
            <a:ext cx="70992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39194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0134" y="255587"/>
            <a:ext cx="8619066" cy="835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rgbClr val="E20202"/>
                </a:solidFill>
                <a:latin typeface="+mj-lt"/>
                <a:ea typeface="+mj-ea"/>
                <a:cs typeface="+mj-cs"/>
              </a:defRPr>
            </a:lvl1pPr>
          </a:lstStyle>
          <a:p>
            <a:pPr algn="l"/>
            <a:r>
              <a:rPr lang="en-CA" sz="4800" i="1" dirty="0">
                <a:solidFill>
                  <a:srgbClr val="800000"/>
                </a:solidFill>
                <a:cs typeface="Apple Casual"/>
              </a:rPr>
              <a:t>Why Novice Half Ice?</a:t>
            </a:r>
          </a:p>
        </p:txBody>
      </p:sp>
      <p:sp>
        <p:nvSpPr>
          <p:cNvPr id="9" name="Content Placeholder 1"/>
          <p:cNvSpPr txBox="1">
            <a:spLocks/>
          </p:cNvSpPr>
          <p:nvPr/>
        </p:nvSpPr>
        <p:spPr>
          <a:xfrm>
            <a:off x="423334" y="1326500"/>
            <a:ext cx="5300133" cy="1922731"/>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buSzPct val="60000"/>
            </a:pPr>
            <a:r>
              <a:rPr lang="en-CA" sz="4000" b="1" i="1" dirty="0">
                <a:solidFill>
                  <a:schemeClr val="tx1">
                    <a:lumMod val="95000"/>
                    <a:lumOff val="5000"/>
                  </a:schemeClr>
                </a:solidFill>
                <a:latin typeface="+mj-lt"/>
                <a:cs typeface="Apple Casual"/>
              </a:rPr>
              <a:t>The program serves as the </a:t>
            </a:r>
            <a:r>
              <a:rPr lang="en-CA" sz="4000" b="1" i="1" dirty="0">
                <a:solidFill>
                  <a:srgbClr val="800000"/>
                </a:solidFill>
                <a:latin typeface="+mj-lt"/>
                <a:cs typeface="Apple Casual"/>
              </a:rPr>
              <a:t>gateway</a:t>
            </a:r>
            <a:r>
              <a:rPr lang="en-CA" sz="4000" b="1" i="1" dirty="0">
                <a:solidFill>
                  <a:schemeClr val="tx1">
                    <a:lumMod val="95000"/>
                    <a:lumOff val="5000"/>
                  </a:schemeClr>
                </a:solidFill>
                <a:latin typeface="+mj-lt"/>
                <a:cs typeface="Apple Casual"/>
              </a:rPr>
              <a:t> to all hockey skills!</a:t>
            </a:r>
          </a:p>
          <a:p>
            <a:pPr algn="l"/>
            <a:endParaRPr lang="en-US" i="1" dirty="0">
              <a:latin typeface="+mj-lt"/>
            </a:endParaRPr>
          </a:p>
        </p:txBody>
      </p:sp>
      <p:cxnSp>
        <p:nvCxnSpPr>
          <p:cNvPr id="10" name="Straight Connector 9"/>
          <p:cNvCxnSpPr/>
          <p:nvPr/>
        </p:nvCxnSpPr>
        <p:spPr>
          <a:xfrm>
            <a:off x="1380797" y="1160054"/>
            <a:ext cx="70992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a:stretch>
            <a:fillRect/>
          </a:stretch>
        </p:blipFill>
        <p:spPr>
          <a:xfrm>
            <a:off x="5975438" y="1479938"/>
            <a:ext cx="2863762" cy="403472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EC6B9A0-8FBB-124F-9EAE-91476AF84393}" type="slidenum">
              <a:rPr lang="en-US" smtClean="0"/>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5" y="2939263"/>
            <a:ext cx="4737602" cy="2751519"/>
          </a:xfrm>
          <a:prstGeom prst="rect">
            <a:avLst/>
          </a:prstGeom>
        </p:spPr>
      </p:pic>
    </p:spTree>
    <p:extLst>
      <p:ext uri="{BB962C8B-B14F-4D97-AF65-F5344CB8AC3E}">
        <p14:creationId xmlns:p14="http://schemas.microsoft.com/office/powerpoint/2010/main" val="4544207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0133" y="255587"/>
            <a:ext cx="8703733" cy="835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rgbClr val="E20202"/>
                </a:solidFill>
                <a:latin typeface="+mj-lt"/>
                <a:ea typeface="+mj-ea"/>
                <a:cs typeface="+mj-cs"/>
              </a:defRPr>
            </a:lvl1pPr>
          </a:lstStyle>
          <a:p>
            <a:pPr algn="l"/>
            <a:r>
              <a:rPr lang="en-CA" i="1" dirty="0">
                <a:solidFill>
                  <a:srgbClr val="800000"/>
                </a:solidFill>
                <a:cs typeface="Apple Casual"/>
              </a:rPr>
              <a:t>An innovative program approach . . .</a:t>
            </a:r>
          </a:p>
        </p:txBody>
      </p:sp>
      <p:sp>
        <p:nvSpPr>
          <p:cNvPr id="7" name="Content Placeholder 2"/>
          <p:cNvSpPr>
            <a:spLocks noGrp="1"/>
          </p:cNvSpPr>
          <p:nvPr>
            <p:ph idx="1"/>
          </p:nvPr>
        </p:nvSpPr>
        <p:spPr>
          <a:xfrm>
            <a:off x="457199" y="1405464"/>
            <a:ext cx="8466667" cy="4656667"/>
          </a:xfrm>
        </p:spPr>
        <p:txBody>
          <a:bodyPr>
            <a:normAutofit/>
          </a:bodyPr>
          <a:lstStyle/>
          <a:p>
            <a:pPr>
              <a:buClr>
                <a:srgbClr val="800000"/>
              </a:buClr>
              <a:buSzPct val="60000"/>
              <a:buFont typeface="Wingdings" charset="2"/>
              <a:buChar char="v"/>
            </a:pPr>
            <a:r>
              <a:rPr lang="en-CA" sz="3600" b="1" i="1" dirty="0">
                <a:latin typeface="+mj-lt"/>
                <a:cs typeface="Apple Casual"/>
              </a:rPr>
              <a:t>FUNdamental </a:t>
            </a:r>
            <a:r>
              <a:rPr lang="en-CA" sz="3600" b="1" i="1" dirty="0">
                <a:solidFill>
                  <a:srgbClr val="800000"/>
                </a:solidFill>
                <a:latin typeface="+mj-lt"/>
                <a:cs typeface="Apple Casual"/>
              </a:rPr>
              <a:t>sports</a:t>
            </a:r>
            <a:r>
              <a:rPr lang="en-CA" sz="3600" b="1" i="1" dirty="0">
                <a:latin typeface="+mj-lt"/>
                <a:cs typeface="Apple Casual"/>
              </a:rPr>
              <a:t> skills:</a:t>
            </a:r>
          </a:p>
          <a:p>
            <a:pPr marL="627063" lvl="2" indent="-311150">
              <a:buClr>
                <a:srgbClr val="800000"/>
              </a:buClr>
              <a:buSzPct val="60000"/>
              <a:buFont typeface="Wingdings" charset="2"/>
              <a:buChar char="v"/>
            </a:pPr>
            <a:r>
              <a:rPr lang="en-CA" sz="3200" b="1" i="1" dirty="0">
                <a:solidFill>
                  <a:srgbClr val="800000"/>
                </a:solidFill>
                <a:latin typeface="+mj-lt"/>
              </a:rPr>
              <a:t>Age appropriate </a:t>
            </a:r>
            <a:r>
              <a:rPr lang="en-CA" sz="3200" b="1" i="1" dirty="0">
                <a:latin typeface="+mj-lt"/>
              </a:rPr>
              <a:t>skills</a:t>
            </a:r>
            <a:r>
              <a:rPr lang="en-CA" sz="3200" b="1" i="1" dirty="0">
                <a:latin typeface="+mj-lt"/>
                <a:cs typeface="Apple Casual"/>
              </a:rPr>
              <a:t> programming</a:t>
            </a:r>
          </a:p>
          <a:p>
            <a:pPr marL="400050" lvl="2" indent="0">
              <a:buClr>
                <a:srgbClr val="800000"/>
              </a:buClr>
              <a:buSzPct val="60000"/>
              <a:buNone/>
            </a:pPr>
            <a:endParaRPr lang="en-CA" b="1" i="1" dirty="0">
              <a:solidFill>
                <a:srgbClr val="01F305"/>
              </a:solidFill>
              <a:latin typeface="+mj-lt"/>
              <a:cs typeface="Apple Casual"/>
            </a:endParaRPr>
          </a:p>
          <a:p>
            <a:pPr>
              <a:buClr>
                <a:srgbClr val="800000"/>
              </a:buClr>
              <a:buSzPct val="60000"/>
              <a:buFont typeface="Wingdings" charset="2"/>
              <a:buChar char="v"/>
            </a:pPr>
            <a:r>
              <a:rPr lang="en-CA" sz="3600" b="1" i="1" dirty="0">
                <a:latin typeface="+mj-lt"/>
                <a:cs typeface="Apple Casual"/>
              </a:rPr>
              <a:t>FUNdamental </a:t>
            </a:r>
            <a:r>
              <a:rPr lang="en-CA" sz="3600" b="1" i="1" dirty="0">
                <a:solidFill>
                  <a:srgbClr val="800000"/>
                </a:solidFill>
                <a:latin typeface="+mj-lt"/>
              </a:rPr>
              <a:t>hockey</a:t>
            </a:r>
            <a:r>
              <a:rPr lang="en-CA" sz="3600" b="1" i="1" dirty="0">
                <a:latin typeface="+mj-lt"/>
                <a:cs typeface="Apple Casual"/>
              </a:rPr>
              <a:t> skills:</a:t>
            </a:r>
          </a:p>
          <a:p>
            <a:pPr marL="627063" lvl="2" indent="-312738">
              <a:buClr>
                <a:srgbClr val="800000"/>
              </a:buClr>
              <a:buSzPct val="60000"/>
              <a:buFont typeface="Wingdings" charset="2"/>
              <a:buChar char="v"/>
            </a:pPr>
            <a:r>
              <a:rPr lang="en-CA" sz="3200" b="1" i="1" dirty="0">
                <a:solidFill>
                  <a:schemeClr val="tx1">
                    <a:lumMod val="95000"/>
                    <a:lumOff val="5000"/>
                  </a:schemeClr>
                </a:solidFill>
                <a:latin typeface="+mj-lt"/>
                <a:cs typeface="Apple Casual"/>
              </a:rPr>
              <a:t>Basic overall </a:t>
            </a:r>
            <a:r>
              <a:rPr lang="en-CA" sz="3200" b="1" i="1" dirty="0">
                <a:solidFill>
                  <a:srgbClr val="800000"/>
                </a:solidFill>
                <a:latin typeface="+mj-lt"/>
              </a:rPr>
              <a:t>game</a:t>
            </a:r>
            <a:r>
              <a:rPr lang="en-CA" sz="3200" b="1" i="1" dirty="0">
                <a:solidFill>
                  <a:srgbClr val="800000"/>
                </a:solidFill>
                <a:latin typeface="+mj-lt"/>
                <a:cs typeface="Apple Casual"/>
              </a:rPr>
              <a:t> </a:t>
            </a:r>
            <a:r>
              <a:rPr lang="en-CA" sz="3200" b="1" i="1" dirty="0">
                <a:solidFill>
                  <a:schemeClr val="tx1">
                    <a:lumMod val="95000"/>
                    <a:lumOff val="5000"/>
                  </a:schemeClr>
                </a:solidFill>
                <a:latin typeface="+mj-lt"/>
                <a:cs typeface="Apple Casual"/>
              </a:rPr>
              <a:t>skills</a:t>
            </a:r>
          </a:p>
          <a:p>
            <a:pPr marL="627063" lvl="2" indent="-312738">
              <a:buClr>
                <a:srgbClr val="800000"/>
              </a:buClr>
              <a:buSzPct val="60000"/>
              <a:buFont typeface="Wingdings" charset="2"/>
              <a:buChar char="v"/>
            </a:pPr>
            <a:r>
              <a:rPr lang="en-CA" sz="3200" b="1" i="1" dirty="0">
                <a:solidFill>
                  <a:srgbClr val="800000"/>
                </a:solidFill>
                <a:latin typeface="+mj-lt"/>
              </a:rPr>
              <a:t>Skills in combination </a:t>
            </a:r>
            <a:r>
              <a:rPr lang="en-CA" sz="3200" b="1" i="1" dirty="0">
                <a:solidFill>
                  <a:srgbClr val="000000"/>
                </a:solidFill>
                <a:latin typeface="+mj-lt"/>
              </a:rPr>
              <a:t>over time</a:t>
            </a:r>
            <a:endParaRPr lang="en-CA" sz="3200" b="1" i="1" dirty="0">
              <a:solidFill>
                <a:srgbClr val="000000"/>
              </a:solidFill>
              <a:latin typeface="+mj-lt"/>
              <a:cs typeface="Apple Casual"/>
            </a:endParaRPr>
          </a:p>
        </p:txBody>
      </p:sp>
      <p:sp>
        <p:nvSpPr>
          <p:cNvPr id="2" name="Slide Number Placeholder 1"/>
          <p:cNvSpPr>
            <a:spLocks noGrp="1"/>
          </p:cNvSpPr>
          <p:nvPr>
            <p:ph type="sldNum" sz="quarter" idx="12"/>
          </p:nvPr>
        </p:nvSpPr>
        <p:spPr/>
        <p:txBody>
          <a:bodyPr/>
          <a:lstStyle/>
          <a:p>
            <a:fld id="{0EC6B9A0-8FBB-124F-9EAE-91476AF84393}" type="slidenum">
              <a:rPr lang="en-US" smtClean="0"/>
              <a:t>6</a:t>
            </a:fld>
            <a:endParaRPr lang="en-US"/>
          </a:p>
        </p:txBody>
      </p:sp>
      <p:cxnSp>
        <p:nvCxnSpPr>
          <p:cNvPr id="6" name="Straight Connector 5"/>
          <p:cNvCxnSpPr/>
          <p:nvPr/>
        </p:nvCxnSpPr>
        <p:spPr>
          <a:xfrm>
            <a:off x="1380797" y="1091402"/>
            <a:ext cx="70992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6C456C2-DAA7-A243-9054-806DACD7329B}"/>
              </a:ext>
            </a:extLst>
          </p:cNvPr>
          <p:cNvSpPr/>
          <p:nvPr/>
        </p:nvSpPr>
        <p:spPr>
          <a:xfrm>
            <a:off x="1016000" y="4998720"/>
            <a:ext cx="7152640" cy="923330"/>
          </a:xfrm>
          <a:prstGeom prst="rect">
            <a:avLst/>
          </a:prstGeom>
        </p:spPr>
        <p:txBody>
          <a:bodyPr wrap="square">
            <a:spAutoFit/>
          </a:bodyPr>
          <a:lstStyle/>
          <a:p>
            <a:r>
              <a:rPr lang="en-CA" b="1" i="1" dirty="0">
                <a:latin typeface="Calibri" panose="020F0502020204030204" pitchFamily="34" charset="0"/>
              </a:rPr>
              <a:t>"Learning the basic skills at a young age will set the foundation for everything a player will accomplish in the game of hockey.”</a:t>
            </a:r>
            <a:br>
              <a:rPr lang="en-CA" b="1" i="1" dirty="0">
                <a:latin typeface="Calibri" panose="020F0502020204030204" pitchFamily="34" charset="0"/>
              </a:rPr>
            </a:br>
            <a:r>
              <a:rPr lang="en-CA" b="1" i="1" dirty="0">
                <a:solidFill>
                  <a:srgbClr val="BF0000"/>
                </a:solidFill>
                <a:latin typeface="Calibri" panose="020F0502020204030204" pitchFamily="34" charset="0"/>
              </a:rPr>
              <a:t>Corey McNabb, Hockey Canada Director, Hockey Development Pro </a:t>
            </a:r>
            <a:endParaRPr lang="en-CA" dirty="0"/>
          </a:p>
        </p:txBody>
      </p:sp>
    </p:spTree>
    <p:extLst>
      <p:ext uri="{BB962C8B-B14F-4D97-AF65-F5344CB8AC3E}">
        <p14:creationId xmlns:p14="http://schemas.microsoft.com/office/powerpoint/2010/main" val="3983837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0133" y="255587"/>
            <a:ext cx="8703733" cy="835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rgbClr val="E20202"/>
                </a:solidFill>
                <a:latin typeface="+mj-lt"/>
                <a:ea typeface="+mj-ea"/>
                <a:cs typeface="+mj-cs"/>
              </a:defRPr>
            </a:lvl1pPr>
          </a:lstStyle>
          <a:p>
            <a:pPr algn="l"/>
            <a:r>
              <a:rPr lang="en-CA" i="1" dirty="0">
                <a:solidFill>
                  <a:srgbClr val="800000"/>
                </a:solidFill>
                <a:cs typeface="Apple Casual"/>
              </a:rPr>
              <a:t>The difference . . .</a:t>
            </a:r>
          </a:p>
        </p:txBody>
      </p:sp>
      <p:sp>
        <p:nvSpPr>
          <p:cNvPr id="2" name="Slide Number Placeholder 1"/>
          <p:cNvSpPr>
            <a:spLocks noGrp="1"/>
          </p:cNvSpPr>
          <p:nvPr>
            <p:ph type="sldNum" sz="quarter" idx="12"/>
          </p:nvPr>
        </p:nvSpPr>
        <p:spPr/>
        <p:txBody>
          <a:bodyPr/>
          <a:lstStyle/>
          <a:p>
            <a:fld id="{0EC6B9A0-8FBB-124F-9EAE-91476AF84393}" type="slidenum">
              <a:rPr lang="en-US" smtClean="0"/>
              <a:t>7</a:t>
            </a:fld>
            <a:endParaRPr lang="en-US"/>
          </a:p>
        </p:txBody>
      </p:sp>
      <p:cxnSp>
        <p:nvCxnSpPr>
          <p:cNvPr id="6" name="Straight Connector 5"/>
          <p:cNvCxnSpPr/>
          <p:nvPr/>
        </p:nvCxnSpPr>
        <p:spPr>
          <a:xfrm>
            <a:off x="1380797" y="1091402"/>
            <a:ext cx="70992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20133" y="1091402"/>
            <a:ext cx="4514921" cy="3342866"/>
            <a:chOff x="220133" y="1091402"/>
            <a:chExt cx="4514921" cy="3342866"/>
          </a:xfrm>
        </p:grpSpPr>
        <p:pic>
          <p:nvPicPr>
            <p:cNvPr id="4" name="Picture 3" descr="Cross Ice 2 Zones.tiff"/>
            <p:cNvPicPr>
              <a:picLocks noChangeAspect="1"/>
            </p:cNvPicPr>
            <p:nvPr/>
          </p:nvPicPr>
          <p:blipFill>
            <a:blip r:embed="rId2" cstate="email">
              <a:clrChange>
                <a:clrFrom>
                  <a:srgbClr val="FEFFFF"/>
                </a:clrFrom>
                <a:clrTo>
                  <a:srgbClr val="FEFFFF">
                    <a:alpha val="0"/>
                  </a:srgbClr>
                </a:clrTo>
              </a:clrChange>
              <a:extLst>
                <a:ext uri="{28A0092B-C50C-407E-A947-70E740481C1C}">
                  <a14:useLocalDpi xmlns:a14="http://schemas.microsoft.com/office/drawing/2010/main"/>
                </a:ext>
              </a:extLst>
            </a:blip>
            <a:stretch>
              <a:fillRect/>
            </a:stretch>
          </p:blipFill>
          <p:spPr>
            <a:xfrm>
              <a:off x="220133" y="1091402"/>
              <a:ext cx="4514920" cy="2647638"/>
            </a:xfrm>
            <a:prstGeom prst="rect">
              <a:avLst/>
            </a:prstGeom>
          </p:spPr>
        </p:pic>
        <p:sp>
          <p:nvSpPr>
            <p:cNvPr id="11" name="Content Placeholder 1"/>
            <p:cNvSpPr txBox="1">
              <a:spLocks/>
            </p:cNvSpPr>
            <p:nvPr/>
          </p:nvSpPr>
          <p:spPr>
            <a:xfrm>
              <a:off x="220134" y="3305545"/>
              <a:ext cx="4514920" cy="11287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400" b="1" i="1" dirty="0">
                  <a:solidFill>
                    <a:srgbClr val="800000"/>
                  </a:solidFill>
                  <a:latin typeface="+mj-lt"/>
                  <a:cs typeface="Apple Casual"/>
                </a:rPr>
                <a:t>Cross-ice hockey</a:t>
              </a:r>
            </a:p>
            <a:p>
              <a:endParaRPr lang="en-US" i="1" dirty="0">
                <a:latin typeface="+mj-lt"/>
              </a:endParaRPr>
            </a:p>
          </p:txBody>
        </p:sp>
      </p:grpSp>
      <p:grpSp>
        <p:nvGrpSpPr>
          <p:cNvPr id="7" name="Group 6"/>
          <p:cNvGrpSpPr/>
          <p:nvPr/>
        </p:nvGrpSpPr>
        <p:grpSpPr>
          <a:xfrm>
            <a:off x="4607558" y="2852189"/>
            <a:ext cx="4536442" cy="3265086"/>
            <a:chOff x="4607558" y="2852189"/>
            <a:chExt cx="4536442" cy="3265086"/>
          </a:xfrm>
        </p:grpSpPr>
        <p:pic>
          <p:nvPicPr>
            <p:cNvPr id="9" name="Picture 8" descr="Half Ice.tiff"/>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07558" y="3476869"/>
              <a:ext cx="4536442" cy="2640406"/>
            </a:xfrm>
            <a:prstGeom prst="rect">
              <a:avLst/>
            </a:prstGeom>
          </p:spPr>
        </p:pic>
        <p:sp>
          <p:nvSpPr>
            <p:cNvPr id="12" name="Content Placeholder 1"/>
            <p:cNvSpPr txBox="1">
              <a:spLocks/>
            </p:cNvSpPr>
            <p:nvPr/>
          </p:nvSpPr>
          <p:spPr>
            <a:xfrm>
              <a:off x="4627716" y="2852189"/>
              <a:ext cx="4514920" cy="11287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400" b="1" i="1" dirty="0">
                  <a:solidFill>
                    <a:srgbClr val="800000"/>
                  </a:solidFill>
                  <a:latin typeface="+mj-lt"/>
                  <a:cs typeface="Apple Casual"/>
                </a:rPr>
                <a:t>Half-ice hockey</a:t>
              </a:r>
            </a:p>
            <a:p>
              <a:endParaRPr lang="en-US" i="1" dirty="0">
                <a:latin typeface="+mj-lt"/>
              </a:endParaRPr>
            </a:p>
          </p:txBody>
        </p:sp>
      </p:grpSp>
    </p:spTree>
    <p:extLst>
      <p:ext uri="{BB962C8B-B14F-4D97-AF65-F5344CB8AC3E}">
        <p14:creationId xmlns:p14="http://schemas.microsoft.com/office/powerpoint/2010/main" val="3926661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0133" y="255587"/>
            <a:ext cx="8703733" cy="835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rgbClr val="E20202"/>
                </a:solidFill>
                <a:latin typeface="+mj-lt"/>
                <a:ea typeface="+mj-ea"/>
                <a:cs typeface="+mj-cs"/>
              </a:defRPr>
            </a:lvl1pPr>
          </a:lstStyle>
          <a:p>
            <a:pPr algn="l"/>
            <a:r>
              <a:rPr lang="en-CA" i="1" dirty="0">
                <a:solidFill>
                  <a:srgbClr val="800000"/>
                </a:solidFill>
                <a:cs typeface="Apple Casual"/>
              </a:rPr>
              <a:t>No limitations on how to use ice . . .</a:t>
            </a:r>
          </a:p>
        </p:txBody>
      </p:sp>
      <p:sp>
        <p:nvSpPr>
          <p:cNvPr id="2" name="Slide Number Placeholder 1"/>
          <p:cNvSpPr>
            <a:spLocks noGrp="1"/>
          </p:cNvSpPr>
          <p:nvPr>
            <p:ph type="sldNum" sz="quarter" idx="12"/>
          </p:nvPr>
        </p:nvSpPr>
        <p:spPr/>
        <p:txBody>
          <a:bodyPr/>
          <a:lstStyle/>
          <a:p>
            <a:fld id="{0EC6B9A0-8FBB-124F-9EAE-91476AF84393}" type="slidenum">
              <a:rPr lang="en-US" smtClean="0"/>
              <a:t>8</a:t>
            </a:fld>
            <a:endParaRPr lang="en-US"/>
          </a:p>
        </p:txBody>
      </p:sp>
      <p:cxnSp>
        <p:nvCxnSpPr>
          <p:cNvPr id="6" name="Straight Connector 5"/>
          <p:cNvCxnSpPr/>
          <p:nvPr/>
        </p:nvCxnSpPr>
        <p:spPr>
          <a:xfrm>
            <a:off x="1380797" y="1091402"/>
            <a:ext cx="70992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Content Placeholder 1"/>
          <p:cNvSpPr txBox="1">
            <a:spLocks/>
          </p:cNvSpPr>
          <p:nvPr/>
        </p:nvSpPr>
        <p:spPr>
          <a:xfrm>
            <a:off x="139849" y="1091402"/>
            <a:ext cx="5300133" cy="2759453"/>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buSzPct val="60000"/>
            </a:pPr>
            <a:r>
              <a:rPr lang="en-CA" sz="4400" b="1" i="1" dirty="0">
                <a:solidFill>
                  <a:srgbClr val="800000"/>
                </a:solidFill>
                <a:latin typeface="+mj-lt"/>
                <a:cs typeface="Apple Casual"/>
              </a:rPr>
              <a:t>Half-ice hockey:</a:t>
            </a:r>
          </a:p>
          <a:p>
            <a:pPr marL="752475" indent="-388938" algn="l">
              <a:lnSpc>
                <a:spcPct val="130000"/>
              </a:lnSpc>
              <a:buClr>
                <a:srgbClr val="800000"/>
              </a:buClr>
              <a:buSzPct val="60000"/>
              <a:buFont typeface="Wingdings" charset="2"/>
              <a:buChar char="v"/>
            </a:pPr>
            <a:r>
              <a:rPr lang="en-CA" sz="4000" b="1" i="1" dirty="0">
                <a:solidFill>
                  <a:schemeClr val="tx1">
                    <a:lumMod val="95000"/>
                    <a:lumOff val="5000"/>
                  </a:schemeClr>
                </a:solidFill>
                <a:latin typeface="+mj-lt"/>
                <a:cs typeface="Apple Casual"/>
              </a:rPr>
              <a:t>2 games</a:t>
            </a:r>
          </a:p>
          <a:p>
            <a:pPr marL="752475" indent="-388938" algn="l">
              <a:lnSpc>
                <a:spcPct val="130000"/>
              </a:lnSpc>
              <a:buClr>
                <a:srgbClr val="800000"/>
              </a:buClr>
              <a:buSzPct val="60000"/>
              <a:buFont typeface="Wingdings" charset="2"/>
              <a:buChar char="v"/>
            </a:pPr>
            <a:r>
              <a:rPr lang="en-CA" sz="4000" b="1" i="1" dirty="0">
                <a:solidFill>
                  <a:schemeClr val="tx1">
                    <a:lumMod val="95000"/>
                    <a:lumOff val="5000"/>
                  </a:schemeClr>
                </a:solidFill>
                <a:latin typeface="+mj-lt"/>
                <a:cs typeface="Apple Casual"/>
              </a:rPr>
              <a:t>1 game and a skills area</a:t>
            </a:r>
          </a:p>
        </p:txBody>
      </p:sp>
      <p:sp>
        <p:nvSpPr>
          <p:cNvPr id="16" name="Content Placeholder 1"/>
          <p:cNvSpPr txBox="1">
            <a:spLocks/>
          </p:cNvSpPr>
          <p:nvPr/>
        </p:nvSpPr>
        <p:spPr>
          <a:xfrm>
            <a:off x="5992008" y="1764254"/>
            <a:ext cx="2930493" cy="377467"/>
          </a:xfrm>
          <a:prstGeom prst="rect">
            <a:avLst/>
          </a:prstGeom>
        </p:spPr>
        <p:txBody>
          <a:bodyPr vert="horz" lIns="91440" tIns="45720" rIns="91440" bIns="45720" rtlCol="0">
            <a:normAutofit fontScale="3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endParaRPr lang="en-CA" sz="4400" b="1" i="1" dirty="0">
              <a:solidFill>
                <a:srgbClr val="800000"/>
              </a:solidFill>
              <a:latin typeface="+mj-lt"/>
              <a:cs typeface="Apple Casual"/>
            </a:endParaRPr>
          </a:p>
          <a:p>
            <a:endParaRPr lang="en-US" i="1" dirty="0">
              <a:latin typeface="+mj-lt"/>
            </a:endParaRPr>
          </a:p>
        </p:txBody>
      </p:sp>
      <p:pic>
        <p:nvPicPr>
          <p:cNvPr id="3" name="Picture 2"/>
          <p:cNvPicPr>
            <a:picLocks noChangeAspect="1"/>
          </p:cNvPicPr>
          <p:nvPr/>
        </p:nvPicPr>
        <p:blipFill>
          <a:blip r:embed="rId2"/>
          <a:stretch>
            <a:fillRect/>
          </a:stretch>
        </p:blipFill>
        <p:spPr>
          <a:xfrm>
            <a:off x="4827995" y="3578762"/>
            <a:ext cx="3999063" cy="2455630"/>
          </a:xfrm>
          <a:prstGeom prst="rect">
            <a:avLst/>
          </a:prstGeom>
        </p:spPr>
      </p:pic>
      <p:grpSp>
        <p:nvGrpSpPr>
          <p:cNvPr id="17" name="Group 16"/>
          <p:cNvGrpSpPr/>
          <p:nvPr/>
        </p:nvGrpSpPr>
        <p:grpSpPr>
          <a:xfrm>
            <a:off x="398032" y="3578762"/>
            <a:ext cx="4220267" cy="2640406"/>
            <a:chOff x="4607558" y="2852189"/>
            <a:chExt cx="4536442" cy="3265086"/>
          </a:xfrm>
        </p:grpSpPr>
        <p:pic>
          <p:nvPicPr>
            <p:cNvPr id="18" name="Picture 17" descr="Half Ice.tiff"/>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07558" y="3476869"/>
              <a:ext cx="4536442" cy="2640406"/>
            </a:xfrm>
            <a:prstGeom prst="rect">
              <a:avLst/>
            </a:prstGeom>
          </p:spPr>
        </p:pic>
        <p:sp>
          <p:nvSpPr>
            <p:cNvPr id="19" name="Content Placeholder 1"/>
            <p:cNvSpPr txBox="1">
              <a:spLocks/>
            </p:cNvSpPr>
            <p:nvPr/>
          </p:nvSpPr>
          <p:spPr>
            <a:xfrm>
              <a:off x="4627716" y="2852189"/>
              <a:ext cx="4514920" cy="77194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buSzPct val="60000"/>
              </a:pPr>
              <a:r>
                <a:rPr lang="en-CA" sz="4400" b="1" i="1" dirty="0">
                  <a:solidFill>
                    <a:srgbClr val="800000"/>
                  </a:solidFill>
                  <a:latin typeface="+mj-lt"/>
                  <a:cs typeface="Apple Casual"/>
                </a:rPr>
                <a:t>Half-ice hockey</a:t>
              </a:r>
            </a:p>
            <a:p>
              <a:endParaRPr lang="en-US" i="1" dirty="0">
                <a:latin typeface="+mj-lt"/>
              </a:endParaRPr>
            </a:p>
          </p:txBody>
        </p:sp>
      </p:grpSp>
    </p:spTree>
    <p:extLst>
      <p:ext uri="{BB962C8B-B14F-4D97-AF65-F5344CB8AC3E}">
        <p14:creationId xmlns:p14="http://schemas.microsoft.com/office/powerpoint/2010/main" val="109788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lumMod val="75000"/>
                  </a:schemeClr>
                </a:solidFill>
              </a:rPr>
              <a:t>Difference from IP to Novice?</a:t>
            </a:r>
            <a:endParaRPr lang="en-CA"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r>
              <a:rPr lang="en-CA" b="1" dirty="0" smtClean="0">
                <a:solidFill>
                  <a:schemeClr val="accent2">
                    <a:lumMod val="75000"/>
                  </a:schemeClr>
                </a:solidFill>
              </a:rPr>
              <a:t>Difference between Cross Ice and Half Ice:</a:t>
            </a:r>
          </a:p>
          <a:p>
            <a:r>
              <a:rPr lang="en-CA" b="1" dirty="0" smtClean="0">
                <a:solidFill>
                  <a:schemeClr val="accent2">
                    <a:lumMod val="75000"/>
                  </a:schemeClr>
                </a:solidFill>
              </a:rPr>
              <a:t>Cross Ice (IP): </a:t>
            </a:r>
            <a:r>
              <a:rPr lang="en-CA" b="1" dirty="0" smtClean="0"/>
              <a:t>Played in a smaller surface</a:t>
            </a:r>
          </a:p>
          <a:p>
            <a:r>
              <a:rPr lang="en-CA" b="1" dirty="0" smtClean="0"/>
              <a:t>Played with Smaller nets</a:t>
            </a:r>
          </a:p>
          <a:p>
            <a:r>
              <a:rPr lang="en-CA" b="1" dirty="0" smtClean="0"/>
              <a:t>Played with Blue pucks</a:t>
            </a:r>
          </a:p>
          <a:p>
            <a:r>
              <a:rPr lang="en-CA" b="1" dirty="0" smtClean="0">
                <a:solidFill>
                  <a:schemeClr val="accent2">
                    <a:lumMod val="75000"/>
                  </a:schemeClr>
                </a:solidFill>
              </a:rPr>
              <a:t>Half Ice (Novice):</a:t>
            </a:r>
          </a:p>
          <a:p>
            <a:r>
              <a:rPr lang="en-CA" b="1" dirty="0" smtClean="0"/>
              <a:t>Played on larger ice surface than IP</a:t>
            </a:r>
          </a:p>
          <a:p>
            <a:r>
              <a:rPr lang="en-CA" b="1" dirty="0" smtClean="0"/>
              <a:t>Regulation sized nets</a:t>
            </a:r>
          </a:p>
          <a:p>
            <a:r>
              <a:rPr lang="en-CA" b="1" dirty="0" smtClean="0"/>
              <a:t>Regulation (Black) puck</a:t>
            </a:r>
          </a:p>
          <a:p>
            <a:endParaRPr lang="en-CA"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3C6FE9E3-59EF-3048-8248-7234B947BADA}" type="slidenum">
              <a:rPr lang="en-US" smtClean="0"/>
              <a:t>9</a:t>
            </a:fld>
            <a:endParaRPr lang="en-US"/>
          </a:p>
        </p:txBody>
      </p:sp>
    </p:spTree>
    <p:extLst>
      <p:ext uri="{BB962C8B-B14F-4D97-AF65-F5344CB8AC3E}">
        <p14:creationId xmlns:p14="http://schemas.microsoft.com/office/powerpoint/2010/main" val="39273851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9594</TotalTime>
  <Words>980</Words>
  <Application>Microsoft Office PowerPoint</Application>
  <PresentationFormat>On-screen Show (4:3)</PresentationFormat>
  <Paragraphs>168</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Apple Casual</vt:lpstr>
      <vt:lpstr>Arial</vt:lpstr>
      <vt:lpstr>Calibri</vt:lpstr>
      <vt:lpstr>Wingdings</vt:lpstr>
      <vt:lpstr>Office Theme</vt:lpstr>
      <vt:lpstr>HEO  Novice Programming 2019-2020</vt:lpstr>
      <vt:lpstr>Tom Renney</vt:lpstr>
      <vt:lpstr>PowerPoint Presentation</vt:lpstr>
      <vt:lpstr>PowerPoint Presentation</vt:lpstr>
      <vt:lpstr>PowerPoint Presentation</vt:lpstr>
      <vt:lpstr>PowerPoint Presentation</vt:lpstr>
      <vt:lpstr>PowerPoint Presentation</vt:lpstr>
      <vt:lpstr>PowerPoint Presentation</vt:lpstr>
      <vt:lpstr>Difference from IP to Novice?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Questions</vt:lpstr>
    </vt:vector>
  </TitlesOfParts>
  <Company>Hockey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Findley</dc:creator>
  <cp:lastModifiedBy>Jeff Robert</cp:lastModifiedBy>
  <cp:revision>401</cp:revision>
  <cp:lastPrinted>2017-02-23T04:02:35Z</cp:lastPrinted>
  <dcterms:created xsi:type="dcterms:W3CDTF">2013-09-26T23:28:03Z</dcterms:created>
  <dcterms:modified xsi:type="dcterms:W3CDTF">2018-04-30T16:18:43Z</dcterms:modified>
</cp:coreProperties>
</file>